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82" r:id="rId2"/>
    <p:sldId id="295" r:id="rId3"/>
    <p:sldId id="296" r:id="rId4"/>
    <p:sldId id="283" r:id="rId5"/>
    <p:sldId id="297" r:id="rId6"/>
    <p:sldId id="285" r:id="rId7"/>
    <p:sldId id="287" r:id="rId8"/>
    <p:sldId id="288" r:id="rId9"/>
    <p:sldId id="290" r:id="rId10"/>
    <p:sldId id="291" r:id="rId11"/>
    <p:sldId id="292" r:id="rId12"/>
    <p:sldId id="293" r:id="rId13"/>
    <p:sldId id="294" r:id="rId14"/>
    <p:sldId id="301" r:id="rId15"/>
    <p:sldId id="302" r:id="rId16"/>
    <p:sldId id="299" r:id="rId17"/>
    <p:sldId id="281" r:id="rId18"/>
    <p:sldId id="300"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5E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93" autoAdjust="0"/>
  </p:normalViewPr>
  <p:slideViewPr>
    <p:cSldViewPr>
      <p:cViewPr varScale="1">
        <p:scale>
          <a:sx n="105" d="100"/>
          <a:sy n="105" d="100"/>
        </p:scale>
        <p:origin x="178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9700BBE-B85F-46AE-9508-04CD8E1A5F20}" type="datetimeFigureOut">
              <a:rPr lang="en-US"/>
              <a:pPr>
                <a:defRPr/>
              </a:pPr>
              <a:t>1/22/2022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FD79C2E-5BD4-4B54-BB20-6B48D84336B5}" type="slidenum">
              <a:rPr lang="en-US"/>
              <a:pPr>
                <a:defRPr/>
              </a:pPr>
              <a:t>‹#›</a:t>
            </a:fld>
            <a:endParaRPr lang="en-US"/>
          </a:p>
        </p:txBody>
      </p:sp>
    </p:spTree>
    <p:extLst>
      <p:ext uri="{BB962C8B-B14F-4D97-AF65-F5344CB8AC3E}">
        <p14:creationId xmlns:p14="http://schemas.microsoft.com/office/powerpoint/2010/main" val="21278243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UV"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en.wikipedia.org/wiki/Atmosphere" TargetMode="External"/><Relationship Id="rId5" Type="http://schemas.openxmlformats.org/officeDocument/2006/relationships/hyperlink" Target="http://en.wikipedia.org/wiki/Near-infrared" TargetMode="External"/><Relationship Id="rId4" Type="http://schemas.openxmlformats.org/officeDocument/2006/relationships/hyperlink" Target="http://en.wikipedia.org/wiki/Visible_ligh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the Earths </a:t>
            </a:r>
            <a:r>
              <a:rPr lang="en-US" dirty="0" err="1"/>
              <a:t>electromagenetic</a:t>
            </a:r>
            <a:r>
              <a:rPr lang="en-US" baseline="0" dirty="0"/>
              <a:t> shield, generate by the Earth internal core, which diverts the flares. Flare occur almost every day but large flares </a:t>
            </a:r>
            <a:r>
              <a:rPr lang="en-US" baseline="0" dirty="0" err="1"/>
              <a:t>ocurr</a:t>
            </a:r>
            <a:r>
              <a:rPr lang="en-US" baseline="0" dirty="0"/>
              <a:t> very rarely, the last one in 1859</a:t>
            </a:r>
            <a:endParaRPr lang="en-CA" dirty="0"/>
          </a:p>
        </p:txBody>
      </p:sp>
      <p:sp>
        <p:nvSpPr>
          <p:cNvPr id="4" name="Slide Number Placeholder 3"/>
          <p:cNvSpPr>
            <a:spLocks noGrp="1"/>
          </p:cNvSpPr>
          <p:nvPr>
            <p:ph type="sldNum" sz="quarter" idx="10"/>
          </p:nvPr>
        </p:nvSpPr>
        <p:spPr/>
        <p:txBody>
          <a:bodyPr/>
          <a:lstStyle/>
          <a:p>
            <a:pPr>
              <a:defRPr/>
            </a:pPr>
            <a:fld id="{2FD79C2E-5BD4-4B54-BB20-6B48D84336B5}" type="slidenum">
              <a:rPr lang="en-US" smtClean="0"/>
              <a:pPr>
                <a:defRPr/>
              </a:pPr>
              <a:t>5</a:t>
            </a:fld>
            <a:endParaRPr lang="en-US"/>
          </a:p>
        </p:txBody>
      </p:sp>
    </p:spTree>
    <p:extLst>
      <p:ext uri="{BB962C8B-B14F-4D97-AF65-F5344CB8AC3E}">
        <p14:creationId xmlns:p14="http://schemas.microsoft.com/office/powerpoint/2010/main" val="331078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Earth receives energy from the Sun in the form </a:t>
            </a:r>
            <a:r>
              <a:rPr lang="en-CA" sz="1200" b="0" i="0" u="none" strike="noStrike" kern="1200" dirty="0">
                <a:solidFill>
                  <a:schemeClr val="tx1"/>
                </a:solidFill>
                <a:effectLst/>
                <a:latin typeface="+mn-lt"/>
                <a:ea typeface="+mn-ea"/>
                <a:cs typeface="+mn-cs"/>
                <a:hlinkClick r:id="rId3" tooltip="UV"/>
              </a:rPr>
              <a:t>UV</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4" tooltip="Visible light"/>
              </a:rPr>
              <a:t>visible</a:t>
            </a:r>
            <a:r>
              <a:rPr lang="en-CA" sz="1200" b="0" i="0" kern="1200" dirty="0">
                <a:solidFill>
                  <a:schemeClr val="tx1"/>
                </a:solidFill>
                <a:effectLst/>
                <a:latin typeface="+mn-lt"/>
                <a:ea typeface="+mn-ea"/>
                <a:cs typeface="+mn-cs"/>
              </a:rPr>
              <a:t>, and </a:t>
            </a:r>
            <a:r>
              <a:rPr lang="en-CA" sz="1200" b="0" i="0" u="none" strike="noStrike" kern="1200" dirty="0">
                <a:solidFill>
                  <a:schemeClr val="tx1"/>
                </a:solidFill>
                <a:effectLst/>
                <a:latin typeface="+mn-lt"/>
                <a:ea typeface="+mn-ea"/>
                <a:cs typeface="+mn-cs"/>
                <a:hlinkClick r:id="rId5" tooltip="Near-infrared"/>
              </a:rPr>
              <a:t>near </a:t>
            </a:r>
            <a:r>
              <a:rPr lang="en-CA" sz="1200" b="0" i="0" u="none" strike="noStrike" kern="1200" dirty="0" err="1">
                <a:solidFill>
                  <a:schemeClr val="tx1"/>
                </a:solidFill>
                <a:effectLst/>
                <a:latin typeface="+mn-lt"/>
                <a:ea typeface="+mn-ea"/>
                <a:cs typeface="+mn-cs"/>
                <a:hlinkClick r:id="rId5" tooltip="Near-infrared"/>
              </a:rPr>
              <a:t>IR</a:t>
            </a:r>
            <a:r>
              <a:rPr lang="en-CA" sz="1200" b="0" i="0" kern="1200" dirty="0">
                <a:solidFill>
                  <a:schemeClr val="tx1"/>
                </a:solidFill>
                <a:effectLst/>
                <a:latin typeface="+mn-lt"/>
                <a:ea typeface="+mn-ea"/>
                <a:cs typeface="+mn-cs"/>
              </a:rPr>
              <a:t> radiation, most of which passes through the </a:t>
            </a:r>
            <a:r>
              <a:rPr lang="en-CA" sz="1200" b="0" i="0" u="none" strike="noStrike" kern="1200" dirty="0">
                <a:solidFill>
                  <a:schemeClr val="tx1"/>
                </a:solidFill>
                <a:effectLst/>
                <a:latin typeface="+mn-lt"/>
                <a:ea typeface="+mn-ea"/>
                <a:cs typeface="+mn-cs"/>
                <a:hlinkClick r:id="rId6" tooltip="Atmosphere"/>
              </a:rPr>
              <a:t>atmosphere</a:t>
            </a:r>
            <a:r>
              <a:rPr lang="en-CA" sz="1200" b="0" i="0" kern="1200" dirty="0">
                <a:solidFill>
                  <a:schemeClr val="tx1"/>
                </a:solidFill>
                <a:effectLst/>
                <a:latin typeface="+mn-lt"/>
                <a:ea typeface="+mn-ea"/>
                <a:cs typeface="+mn-cs"/>
              </a:rPr>
              <a:t> without being absorbed. Of the total amount of energy available at the top of the atmosphere (TOA), about 50% is absorbed at the Earth's surface. Because it is warm, the surface radiates far </a:t>
            </a:r>
            <a:r>
              <a:rPr lang="en-CA" sz="1200" b="0" i="0" kern="1200" dirty="0" err="1">
                <a:solidFill>
                  <a:schemeClr val="tx1"/>
                </a:solidFill>
                <a:effectLst/>
                <a:latin typeface="+mn-lt"/>
                <a:ea typeface="+mn-ea"/>
                <a:cs typeface="+mn-cs"/>
              </a:rPr>
              <a:t>IR</a:t>
            </a:r>
            <a:r>
              <a:rPr lang="en-CA" sz="1200" b="0" i="0" kern="1200" dirty="0">
                <a:solidFill>
                  <a:schemeClr val="tx1"/>
                </a:solidFill>
                <a:effectLst/>
                <a:latin typeface="+mn-lt"/>
                <a:ea typeface="+mn-ea"/>
                <a:cs typeface="+mn-cs"/>
              </a:rPr>
              <a:t> thermal radiation that consists of wavelengths that are predominantly much longer than the wavelengths that were absorbed. Most of this thermal radiation is absorbed by the atmosphere and re-radiated both upwards and downwards; that radiated downwards is absorbed by the Earth's surface.</a:t>
            </a:r>
            <a:endParaRPr lang="en-CA" dirty="0"/>
          </a:p>
        </p:txBody>
      </p:sp>
      <p:sp>
        <p:nvSpPr>
          <p:cNvPr id="4" name="Slide Number Placeholder 3"/>
          <p:cNvSpPr>
            <a:spLocks noGrp="1"/>
          </p:cNvSpPr>
          <p:nvPr>
            <p:ph type="sldNum" sz="quarter" idx="10"/>
          </p:nvPr>
        </p:nvSpPr>
        <p:spPr/>
        <p:txBody>
          <a:bodyPr/>
          <a:lstStyle/>
          <a:p>
            <a:pPr>
              <a:defRPr/>
            </a:pPr>
            <a:fld id="{2FD79C2E-5BD4-4B54-BB20-6B48D84336B5}" type="slidenum">
              <a:rPr lang="en-US" smtClean="0"/>
              <a:pPr>
                <a:defRPr/>
              </a:pPr>
              <a:t>6</a:t>
            </a:fld>
            <a:endParaRPr lang="en-US"/>
          </a:p>
        </p:txBody>
      </p:sp>
    </p:spTree>
    <p:extLst>
      <p:ext uri="{BB962C8B-B14F-4D97-AF65-F5344CB8AC3E}">
        <p14:creationId xmlns:p14="http://schemas.microsoft.com/office/powerpoint/2010/main" val="2998464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land cover change is included as the increase in greenhouse gases is not only a product of fossil fuels</a:t>
            </a:r>
            <a:r>
              <a:rPr lang="en-US" baseline="0" dirty="0"/>
              <a:t> but the destruction of the natural world, which can not only add more greenhouse gases but reduce the amount of gases that can be sequestered.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FF"/>
                </a:solidFill>
              </a:rPr>
              <a:t>12,000 papers scrutinized for impacts</a:t>
            </a:r>
            <a:endParaRPr lang="en-US" b="1" dirty="0">
              <a:solidFill>
                <a:srgbClr val="0000FF"/>
              </a:solidFill>
            </a:endParaRPr>
          </a:p>
          <a:p>
            <a:endParaRPr lang="en-US" dirty="0"/>
          </a:p>
        </p:txBody>
      </p:sp>
      <p:sp>
        <p:nvSpPr>
          <p:cNvPr id="4" name="Slide Number Placeholder 3"/>
          <p:cNvSpPr>
            <a:spLocks noGrp="1"/>
          </p:cNvSpPr>
          <p:nvPr>
            <p:ph type="sldNum" sz="quarter" idx="10"/>
          </p:nvPr>
        </p:nvSpPr>
        <p:spPr/>
        <p:txBody>
          <a:bodyPr/>
          <a:lstStyle/>
          <a:p>
            <a:fld id="{BD2D403A-0B0F-4AC7-85B9-0D0BB088CDFB}" type="slidenum">
              <a:rPr lang="en-US" smtClean="0"/>
              <a:t>15</a:t>
            </a:fld>
            <a:endParaRPr lang="en-US"/>
          </a:p>
        </p:txBody>
      </p:sp>
    </p:spTree>
    <p:extLst>
      <p:ext uri="{BB962C8B-B14F-4D97-AF65-F5344CB8AC3E}">
        <p14:creationId xmlns:p14="http://schemas.microsoft.com/office/powerpoint/2010/main" val="2843075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A7DB157-DFCF-4153-8E39-321146359913}" type="datetimeFigureOut">
              <a:rPr lang="en-US"/>
              <a:pPr>
                <a:defRPr/>
              </a:pPr>
              <a:t>1/22/2022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4AF7C0F-B816-4AEF-BDA9-C69EF58E62B6}" type="slidenum">
              <a:rPr lang="en-US"/>
              <a:pPr>
                <a:defRPr/>
              </a:pPr>
              <a:t>‹#›</a:t>
            </a:fld>
            <a:endParaRPr lang="en-US"/>
          </a:p>
        </p:txBody>
      </p:sp>
    </p:spTree>
    <p:extLst>
      <p:ext uri="{BB962C8B-B14F-4D97-AF65-F5344CB8AC3E}">
        <p14:creationId xmlns:p14="http://schemas.microsoft.com/office/powerpoint/2010/main" val="3677375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B518FE9-EDFA-4DC2-9285-8EDD0E10E5E9}" type="datetimeFigureOut">
              <a:rPr lang="en-US"/>
              <a:pPr>
                <a:defRPr/>
              </a:pPr>
              <a:t>1/22/2022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4FCAF78-713F-4FCE-A1D4-232C0CFE7441}" type="slidenum">
              <a:rPr lang="en-US"/>
              <a:pPr>
                <a:defRPr/>
              </a:pPr>
              <a:t>‹#›</a:t>
            </a:fld>
            <a:endParaRPr lang="en-US"/>
          </a:p>
        </p:txBody>
      </p:sp>
    </p:spTree>
    <p:extLst>
      <p:ext uri="{BB962C8B-B14F-4D97-AF65-F5344CB8AC3E}">
        <p14:creationId xmlns:p14="http://schemas.microsoft.com/office/powerpoint/2010/main" val="2640757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A37D7B4-49E4-4E64-9C9C-409E71C001CB}" type="datetimeFigureOut">
              <a:rPr lang="en-US"/>
              <a:pPr>
                <a:defRPr/>
              </a:pPr>
              <a:t>1/22/2022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ECA7C30-F9BC-4CD4-B600-84C8850FD62D}" type="slidenum">
              <a:rPr lang="en-US"/>
              <a:pPr>
                <a:defRPr/>
              </a:pPr>
              <a:t>‹#›</a:t>
            </a:fld>
            <a:endParaRPr lang="en-US"/>
          </a:p>
        </p:txBody>
      </p:sp>
    </p:spTree>
    <p:extLst>
      <p:ext uri="{BB962C8B-B14F-4D97-AF65-F5344CB8AC3E}">
        <p14:creationId xmlns:p14="http://schemas.microsoft.com/office/powerpoint/2010/main" val="791874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3F5EB49-DC48-4EC1-9140-8DB2E7501F64}" type="datetimeFigureOut">
              <a:rPr lang="en-US"/>
              <a:pPr>
                <a:defRPr/>
              </a:pPr>
              <a:t>1/22/2022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A7E0B4B-677D-40F5-8B89-9A7F923481C3}" type="slidenum">
              <a:rPr lang="en-US"/>
              <a:pPr>
                <a:defRPr/>
              </a:pPr>
              <a:t>‹#›</a:t>
            </a:fld>
            <a:endParaRPr lang="en-US"/>
          </a:p>
        </p:txBody>
      </p:sp>
    </p:spTree>
    <p:extLst>
      <p:ext uri="{BB962C8B-B14F-4D97-AF65-F5344CB8AC3E}">
        <p14:creationId xmlns:p14="http://schemas.microsoft.com/office/powerpoint/2010/main" val="47021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5EB7A7F-86BF-4919-8DC8-A9811EE38C1C}" type="datetimeFigureOut">
              <a:rPr lang="en-US"/>
              <a:pPr>
                <a:defRPr/>
              </a:pPr>
              <a:t>1/22/2022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8104BBF-A3BB-4278-9B67-AEEDFBF329AC}" type="slidenum">
              <a:rPr lang="en-US"/>
              <a:pPr>
                <a:defRPr/>
              </a:pPr>
              <a:t>‹#›</a:t>
            </a:fld>
            <a:endParaRPr lang="en-US"/>
          </a:p>
        </p:txBody>
      </p:sp>
    </p:spTree>
    <p:extLst>
      <p:ext uri="{BB962C8B-B14F-4D97-AF65-F5344CB8AC3E}">
        <p14:creationId xmlns:p14="http://schemas.microsoft.com/office/powerpoint/2010/main" val="4049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6871697-F9F9-4FDF-A11F-555118F5EF9E}" type="datetimeFigureOut">
              <a:rPr lang="en-US"/>
              <a:pPr>
                <a:defRPr/>
              </a:pPr>
              <a:t>1/22/2022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96D015E-AC10-47FA-80DC-0C9E02B94E6C}" type="slidenum">
              <a:rPr lang="en-US"/>
              <a:pPr>
                <a:defRPr/>
              </a:pPr>
              <a:t>‹#›</a:t>
            </a:fld>
            <a:endParaRPr lang="en-US"/>
          </a:p>
        </p:txBody>
      </p:sp>
    </p:spTree>
    <p:extLst>
      <p:ext uri="{BB962C8B-B14F-4D97-AF65-F5344CB8AC3E}">
        <p14:creationId xmlns:p14="http://schemas.microsoft.com/office/powerpoint/2010/main" val="410312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E6F1C94-3387-49C5-9668-766902216DC2}" type="datetimeFigureOut">
              <a:rPr lang="en-US"/>
              <a:pPr>
                <a:defRPr/>
              </a:pPr>
              <a:t>1/22/2022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2F8ABFF-1AF2-4E4A-8952-B8AAC33CC847}" type="slidenum">
              <a:rPr lang="en-US"/>
              <a:pPr>
                <a:defRPr/>
              </a:pPr>
              <a:t>‹#›</a:t>
            </a:fld>
            <a:endParaRPr lang="en-US"/>
          </a:p>
        </p:txBody>
      </p:sp>
    </p:spTree>
    <p:extLst>
      <p:ext uri="{BB962C8B-B14F-4D97-AF65-F5344CB8AC3E}">
        <p14:creationId xmlns:p14="http://schemas.microsoft.com/office/powerpoint/2010/main" val="296803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B7D71F1-7443-4072-A7AA-4FA35817452E}" type="datetimeFigureOut">
              <a:rPr lang="en-US"/>
              <a:pPr>
                <a:defRPr/>
              </a:pPr>
              <a:t>1/22/2022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473C373-D0C5-4817-AB8D-522007EAE4D8}" type="slidenum">
              <a:rPr lang="en-US"/>
              <a:pPr>
                <a:defRPr/>
              </a:pPr>
              <a:t>‹#›</a:t>
            </a:fld>
            <a:endParaRPr lang="en-US"/>
          </a:p>
        </p:txBody>
      </p:sp>
    </p:spTree>
    <p:extLst>
      <p:ext uri="{BB962C8B-B14F-4D97-AF65-F5344CB8AC3E}">
        <p14:creationId xmlns:p14="http://schemas.microsoft.com/office/powerpoint/2010/main" val="23768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92025F3-9EF2-4C9A-BCCA-793F633AE2B3}" type="datetimeFigureOut">
              <a:rPr lang="en-US"/>
              <a:pPr>
                <a:defRPr/>
              </a:pPr>
              <a:t>1/22/2022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B9782D0-AA9B-47D2-B332-A06822D9F200}" type="slidenum">
              <a:rPr lang="en-US"/>
              <a:pPr>
                <a:defRPr/>
              </a:pPr>
              <a:t>‹#›</a:t>
            </a:fld>
            <a:endParaRPr lang="en-US"/>
          </a:p>
        </p:txBody>
      </p:sp>
    </p:spTree>
    <p:extLst>
      <p:ext uri="{BB962C8B-B14F-4D97-AF65-F5344CB8AC3E}">
        <p14:creationId xmlns:p14="http://schemas.microsoft.com/office/powerpoint/2010/main" val="1863983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DA75D87-9208-4D8E-8015-5DD3E4E42EBB}" type="datetimeFigureOut">
              <a:rPr lang="en-US"/>
              <a:pPr>
                <a:defRPr/>
              </a:pPr>
              <a:t>1/22/2022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828BC5-A78F-4EA9-95F3-595BACA94CE2}" type="slidenum">
              <a:rPr lang="en-US"/>
              <a:pPr>
                <a:defRPr/>
              </a:pPr>
              <a:t>‹#›</a:t>
            </a:fld>
            <a:endParaRPr lang="en-US"/>
          </a:p>
        </p:txBody>
      </p:sp>
    </p:spTree>
    <p:extLst>
      <p:ext uri="{BB962C8B-B14F-4D97-AF65-F5344CB8AC3E}">
        <p14:creationId xmlns:p14="http://schemas.microsoft.com/office/powerpoint/2010/main" val="3691552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B6131E9-5E9E-4A12-9313-607FBD0BCBDF}" type="datetimeFigureOut">
              <a:rPr lang="en-US"/>
              <a:pPr>
                <a:defRPr/>
              </a:pPr>
              <a:t>1/22/2022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6D261D1-9502-4C2E-AB96-F1FCBBCB0240}" type="slidenum">
              <a:rPr lang="en-US"/>
              <a:pPr>
                <a:defRPr/>
              </a:pPr>
              <a:t>‹#›</a:t>
            </a:fld>
            <a:endParaRPr lang="en-US"/>
          </a:p>
        </p:txBody>
      </p:sp>
    </p:spTree>
    <p:extLst>
      <p:ext uri="{BB962C8B-B14F-4D97-AF65-F5344CB8AC3E}">
        <p14:creationId xmlns:p14="http://schemas.microsoft.com/office/powerpoint/2010/main" val="110679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B471DC9C-373A-4CA7-B9F7-FDE5B28814ED}" type="datetimeFigureOut">
              <a:rPr lang="en-US"/>
              <a:pPr>
                <a:defRPr/>
              </a:pPr>
              <a:t>1/22/2022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AF565D3F-E24A-42B5-94FA-CCF6957A4B2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4.wdp"/><Relationship Id="rId18" Type="http://schemas.openxmlformats.org/officeDocument/2006/relationships/image" Target="../media/image42.png"/><Relationship Id="rId3" Type="http://schemas.microsoft.com/office/2007/relationships/hdphoto" Target="../media/hdphoto1.wdp"/><Relationship Id="rId21"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image" Target="../media/image37.png"/><Relationship Id="rId17" Type="http://schemas.openxmlformats.org/officeDocument/2006/relationships/image" Target="../media/image41.png"/><Relationship Id="rId2" Type="http://schemas.openxmlformats.org/officeDocument/2006/relationships/image" Target="../media/image30.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3.jpeg"/><Relationship Id="rId11" Type="http://schemas.microsoft.com/office/2007/relationships/hdphoto" Target="../media/hdphoto3.wdp"/><Relationship Id="rId5" Type="http://schemas.openxmlformats.org/officeDocument/2006/relationships/image" Target="../media/image32.png"/><Relationship Id="rId15" Type="http://schemas.openxmlformats.org/officeDocument/2006/relationships/image" Target="../media/image39.png"/><Relationship Id="rId10" Type="http://schemas.openxmlformats.org/officeDocument/2006/relationships/image" Target="../media/image36.png"/><Relationship Id="rId19" Type="http://schemas.openxmlformats.org/officeDocument/2006/relationships/image" Target="../media/image43.png"/><Relationship Id="rId4" Type="http://schemas.openxmlformats.org/officeDocument/2006/relationships/image" Target="../media/image31.png"/><Relationship Id="rId9" Type="http://schemas.microsoft.com/office/2007/relationships/hdphoto" Target="../media/hdphoto2.wdp"/><Relationship Id="rId14" Type="http://schemas.openxmlformats.org/officeDocument/2006/relationships/image" Target="../media/image38.png"/><Relationship Id="rId22"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6.xml"/><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jpe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jpeg"/><Relationship Id="rId1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gif"/><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video" Target="file:///G:\Geog302\6%20Degrees%20Warmer%20%20Mass%20Extinction.wmv" TargetMode="Externa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http://www.teenjury.com/wp-content/uploads/2012/01/Climate-chan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0" y="0"/>
            <a:ext cx="9193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3782" y="532419"/>
            <a:ext cx="8648698" cy="646331"/>
          </a:xfrm>
          <a:prstGeom prst="rect">
            <a:avLst/>
          </a:prstGeom>
          <a:solidFill>
            <a:schemeClr val="bg1">
              <a:lumMod val="75000"/>
            </a:schemeClr>
          </a:solidFill>
          <a:ln>
            <a:solidFill>
              <a:schemeClr val="bg1">
                <a:lumMod val="75000"/>
              </a:schemeClr>
            </a:solidFill>
          </a:ln>
        </p:spPr>
        <p:txBody>
          <a:bodyPr wrap="square">
            <a:spAutoFit/>
          </a:bodyPr>
          <a:lstStyle/>
          <a:p>
            <a:pPr algn="ctr" fontAlgn="auto">
              <a:spcBef>
                <a:spcPts val="0"/>
              </a:spcBef>
              <a:spcAft>
                <a:spcPts val="0"/>
              </a:spcAft>
              <a:defRPr/>
            </a:pPr>
            <a:r>
              <a:rPr lang="en-US" b="0" dirty="0">
                <a:latin typeface="+mn-lt"/>
                <a:cs typeface="+mn-cs"/>
              </a:rPr>
              <a:t>Causes of biodiversity loss: </a:t>
            </a:r>
          </a:p>
          <a:p>
            <a:pPr algn="ctr" fontAlgn="auto">
              <a:spcBef>
                <a:spcPts val="0"/>
              </a:spcBef>
              <a:spcAft>
                <a:spcPts val="0"/>
              </a:spcAft>
              <a:defRPr/>
            </a:pPr>
            <a:r>
              <a:rPr lang="en-US" dirty="0">
                <a:latin typeface="+mn-lt"/>
                <a:cs typeface="+mn-cs"/>
              </a:rPr>
              <a:t>C</a:t>
            </a:r>
            <a:r>
              <a:rPr lang="en-US" b="0" dirty="0">
                <a:latin typeface="+mn-lt"/>
                <a:cs typeface="+mn-cs"/>
              </a:rPr>
              <a:t>limate change</a:t>
            </a:r>
          </a:p>
        </p:txBody>
      </p:sp>
    </p:spTree>
    <p:extLst>
      <p:ext uri="{BB962C8B-B14F-4D97-AF65-F5344CB8AC3E}">
        <p14:creationId xmlns:p14="http://schemas.microsoft.com/office/powerpoint/2010/main" val="1698578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1" y="2078850"/>
            <a:ext cx="2963721" cy="211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9" name="Group 98"/>
          <p:cNvGrpSpPr/>
          <p:nvPr/>
        </p:nvGrpSpPr>
        <p:grpSpPr>
          <a:xfrm>
            <a:off x="3134486" y="1763815"/>
            <a:ext cx="2849324" cy="2711823"/>
            <a:chOff x="3134486" y="1763815"/>
            <a:chExt cx="2849324" cy="2711823"/>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486" y="1763815"/>
              <a:ext cx="2849324" cy="2711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4036405" y="3845484"/>
              <a:ext cx="1861407" cy="215444"/>
            </a:xfrm>
            <a:prstGeom prst="rect">
              <a:avLst/>
            </a:prstGeom>
            <a:noFill/>
          </p:spPr>
          <p:txBody>
            <a:bodyPr wrap="none" rtlCol="0">
              <a:spAutoFit/>
            </a:bodyPr>
            <a:lstStyle/>
            <a:p>
              <a:r>
                <a:rPr lang="en-US" sz="800" dirty="0"/>
                <a:t>Clarke &amp; </a:t>
              </a:r>
              <a:r>
                <a:rPr lang="en-US" sz="800" dirty="0" err="1"/>
                <a:t>Jonhston</a:t>
              </a:r>
              <a:r>
                <a:rPr lang="en-US" sz="800" dirty="0"/>
                <a:t>, J. </a:t>
              </a:r>
              <a:r>
                <a:rPr lang="en-US" sz="800" dirty="0" err="1"/>
                <a:t>Ani.Ecol</a:t>
              </a:r>
              <a:r>
                <a:rPr lang="en-US" sz="800" dirty="0"/>
                <a:t>. 1999</a:t>
              </a:r>
              <a:endParaRPr lang="en-CA" sz="800" dirty="0"/>
            </a:p>
          </p:txBody>
        </p:sp>
      </p:grpSp>
      <p:sp>
        <p:nvSpPr>
          <p:cNvPr id="4" name="TextBox 3"/>
          <p:cNvSpPr txBox="1"/>
          <p:nvPr/>
        </p:nvSpPr>
        <p:spPr>
          <a:xfrm>
            <a:off x="0" y="0"/>
            <a:ext cx="9181531" cy="369332"/>
          </a:xfrm>
          <a:prstGeom prst="rect">
            <a:avLst/>
          </a:prstGeom>
          <a:solidFill>
            <a:schemeClr val="bg1">
              <a:lumMod val="75000"/>
            </a:schemeClr>
          </a:solidFill>
          <a:ln>
            <a:solidFill>
              <a:schemeClr val="bg1">
                <a:lumMod val="75000"/>
              </a:schemeClr>
            </a:solidFill>
          </a:ln>
        </p:spPr>
        <p:txBody>
          <a:bodyPr wrap="square">
            <a:spAutoFit/>
          </a:bodyPr>
          <a:lstStyle/>
          <a:p>
            <a:pPr algn="ctr" fontAlgn="auto">
              <a:spcBef>
                <a:spcPts val="0"/>
              </a:spcBef>
              <a:spcAft>
                <a:spcPts val="0"/>
              </a:spcAft>
              <a:defRPr/>
            </a:pPr>
            <a:r>
              <a:rPr lang="en-US" b="0" dirty="0">
                <a:latin typeface="+mn-lt"/>
                <a:cs typeface="+mn-cs"/>
              </a:rPr>
              <a:t>Consequences on Biodiversity</a:t>
            </a:r>
          </a:p>
        </p:txBody>
      </p:sp>
      <p:sp>
        <p:nvSpPr>
          <p:cNvPr id="7" name="TextBox 6"/>
          <p:cNvSpPr txBox="1"/>
          <p:nvPr/>
        </p:nvSpPr>
        <p:spPr>
          <a:xfrm>
            <a:off x="7857365" y="516325"/>
            <a:ext cx="1241629" cy="646331"/>
          </a:xfrm>
          <a:prstGeom prst="rect">
            <a:avLst/>
          </a:prstGeom>
          <a:noFill/>
        </p:spPr>
        <p:txBody>
          <a:bodyPr wrap="square" rtlCol="0">
            <a:spAutoFit/>
          </a:bodyPr>
          <a:lstStyle/>
          <a:p>
            <a:pPr algn="ctr"/>
            <a:r>
              <a:rPr lang="en-US" dirty="0"/>
              <a:t>Climate Change</a:t>
            </a:r>
            <a:endParaRPr lang="en-CA" dirty="0"/>
          </a:p>
        </p:txBody>
      </p:sp>
      <p:grpSp>
        <p:nvGrpSpPr>
          <p:cNvPr id="86" name="Group 85"/>
          <p:cNvGrpSpPr/>
          <p:nvPr/>
        </p:nvGrpSpPr>
        <p:grpSpPr>
          <a:xfrm>
            <a:off x="5958619" y="516326"/>
            <a:ext cx="1898747" cy="646331"/>
            <a:chOff x="5958619" y="516326"/>
            <a:chExt cx="1898747" cy="646331"/>
          </a:xfrm>
        </p:grpSpPr>
        <p:sp>
          <p:nvSpPr>
            <p:cNvPr id="6" name="TextBox 5"/>
            <p:cNvSpPr txBox="1"/>
            <p:nvPr/>
          </p:nvSpPr>
          <p:spPr>
            <a:xfrm>
              <a:off x="5958619" y="516326"/>
              <a:ext cx="1493701" cy="646331"/>
            </a:xfrm>
            <a:prstGeom prst="rect">
              <a:avLst/>
            </a:prstGeom>
            <a:noFill/>
          </p:spPr>
          <p:txBody>
            <a:bodyPr wrap="square" rtlCol="0">
              <a:spAutoFit/>
            </a:bodyPr>
            <a:lstStyle/>
            <a:p>
              <a:pPr algn="ctr"/>
              <a:r>
                <a:rPr lang="en-US" dirty="0"/>
                <a:t>Temperature</a:t>
              </a:r>
              <a:endParaRPr lang="en-CA" dirty="0"/>
            </a:p>
            <a:p>
              <a:pPr algn="ctr"/>
              <a:r>
                <a:rPr lang="en-US" dirty="0"/>
                <a:t>Acidification</a:t>
              </a:r>
              <a:endParaRPr lang="en-CA" dirty="0"/>
            </a:p>
          </p:txBody>
        </p:sp>
        <p:cxnSp>
          <p:nvCxnSpPr>
            <p:cNvPr id="11" name="Curved Connector 10"/>
            <p:cNvCxnSpPr>
              <a:stCxn id="7" idx="1"/>
              <a:endCxn id="6" idx="3"/>
            </p:cNvCxnSpPr>
            <p:nvPr/>
          </p:nvCxnSpPr>
          <p:spPr>
            <a:xfrm rot="10800000" flipV="1">
              <a:off x="7452321" y="839490"/>
              <a:ext cx="405045" cy="1"/>
            </a:xfrm>
            <a:prstGeom prst="curvedConnector3">
              <a:avLst>
                <a:gd name="adj1" fmla="val 50000"/>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3881134" y="354550"/>
            <a:ext cx="1410946" cy="369332"/>
          </a:xfrm>
          <a:prstGeom prst="rect">
            <a:avLst/>
          </a:prstGeom>
          <a:noFill/>
        </p:spPr>
        <p:txBody>
          <a:bodyPr wrap="square" rtlCol="0">
            <a:spAutoFit/>
          </a:bodyPr>
          <a:lstStyle/>
          <a:p>
            <a:pPr algn="ctr"/>
            <a:r>
              <a:rPr lang="en-US" dirty="0"/>
              <a:t>Biodiversity</a:t>
            </a:r>
            <a:endParaRPr lang="en-CA" dirty="0"/>
          </a:p>
        </p:txBody>
      </p:sp>
      <p:grpSp>
        <p:nvGrpSpPr>
          <p:cNvPr id="85" name="Group 84"/>
          <p:cNvGrpSpPr/>
          <p:nvPr/>
        </p:nvGrpSpPr>
        <p:grpSpPr>
          <a:xfrm>
            <a:off x="431540" y="723882"/>
            <a:ext cx="8460941" cy="1911289"/>
            <a:chOff x="431540" y="723882"/>
            <a:chExt cx="8460941" cy="1911289"/>
          </a:xfrm>
        </p:grpSpPr>
        <p:sp>
          <p:nvSpPr>
            <p:cNvPr id="16" name="TextBox 15"/>
            <p:cNvSpPr txBox="1"/>
            <p:nvPr/>
          </p:nvSpPr>
          <p:spPr>
            <a:xfrm>
              <a:off x="431540" y="1988840"/>
              <a:ext cx="1080120" cy="646331"/>
            </a:xfrm>
            <a:prstGeom prst="rect">
              <a:avLst/>
            </a:prstGeom>
            <a:noFill/>
          </p:spPr>
          <p:txBody>
            <a:bodyPr wrap="square" rtlCol="0">
              <a:spAutoFit/>
            </a:bodyPr>
            <a:lstStyle/>
            <a:p>
              <a:pPr algn="ctr"/>
              <a:r>
                <a:rPr lang="en-US" dirty="0"/>
                <a:t>Species</a:t>
              </a:r>
            </a:p>
            <a:p>
              <a:pPr algn="ctr"/>
              <a:r>
                <a:rPr lang="en-US" dirty="0"/>
                <a:t>richness</a:t>
              </a:r>
              <a:endParaRPr lang="en-CA" dirty="0"/>
            </a:p>
          </p:txBody>
        </p:sp>
        <p:cxnSp>
          <p:nvCxnSpPr>
            <p:cNvPr id="21" name="Curved Connector 20"/>
            <p:cNvCxnSpPr>
              <a:stCxn id="20" idx="2"/>
              <a:endCxn id="16" idx="0"/>
            </p:cNvCxnSpPr>
            <p:nvPr/>
          </p:nvCxnSpPr>
          <p:spPr>
            <a:xfrm rot="5400000">
              <a:off x="2146625" y="-451142"/>
              <a:ext cx="1264958" cy="3615007"/>
            </a:xfrm>
            <a:prstGeom prst="curvedConnector3">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20" idx="2"/>
              <a:endCxn id="26" idx="0"/>
            </p:cNvCxnSpPr>
            <p:nvPr/>
          </p:nvCxnSpPr>
          <p:spPr>
            <a:xfrm rot="16200000" flipH="1">
              <a:off x="5758276" y="-447788"/>
              <a:ext cx="1264958" cy="3608297"/>
            </a:xfrm>
            <a:prstGeom prst="curvedConnector3">
              <a:avLst>
                <a:gd name="adj1" fmla="val 500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036405" y="1628800"/>
              <a:ext cx="1080120" cy="646331"/>
            </a:xfrm>
            <a:prstGeom prst="rect">
              <a:avLst/>
            </a:prstGeom>
            <a:noFill/>
          </p:spPr>
          <p:txBody>
            <a:bodyPr wrap="square" rtlCol="0">
              <a:spAutoFit/>
            </a:bodyPr>
            <a:lstStyle/>
            <a:p>
              <a:pPr algn="ctr"/>
              <a:r>
                <a:rPr lang="en-US" dirty="0"/>
                <a:t>Body</a:t>
              </a:r>
            </a:p>
            <a:p>
              <a:pPr algn="ctr"/>
              <a:r>
                <a:rPr lang="en-US" dirty="0"/>
                <a:t>size</a:t>
              </a:r>
              <a:endParaRPr lang="en-CA" dirty="0"/>
            </a:p>
          </p:txBody>
        </p:sp>
        <p:sp>
          <p:nvSpPr>
            <p:cNvPr id="26" name="TextBox 25"/>
            <p:cNvSpPr txBox="1"/>
            <p:nvPr/>
          </p:nvSpPr>
          <p:spPr>
            <a:xfrm>
              <a:off x="7497326" y="1988840"/>
              <a:ext cx="1395155" cy="369332"/>
            </a:xfrm>
            <a:prstGeom prst="rect">
              <a:avLst/>
            </a:prstGeom>
            <a:noFill/>
          </p:spPr>
          <p:txBody>
            <a:bodyPr wrap="square" rtlCol="0">
              <a:spAutoFit/>
            </a:bodyPr>
            <a:lstStyle/>
            <a:p>
              <a:pPr algn="ctr"/>
              <a:r>
                <a:rPr lang="en-US" dirty="0"/>
                <a:t>Abundance</a:t>
              </a:r>
              <a:endParaRPr lang="en-CA" dirty="0"/>
            </a:p>
          </p:txBody>
        </p:sp>
        <p:cxnSp>
          <p:nvCxnSpPr>
            <p:cNvPr id="27" name="Curved Connector 26"/>
            <p:cNvCxnSpPr>
              <a:stCxn id="20" idx="2"/>
              <a:endCxn id="24" idx="0"/>
            </p:cNvCxnSpPr>
            <p:nvPr/>
          </p:nvCxnSpPr>
          <p:spPr>
            <a:xfrm rot="5400000">
              <a:off x="4129077" y="1171270"/>
              <a:ext cx="904918" cy="10142"/>
            </a:xfrm>
            <a:prstGeom prst="curvedConnector3">
              <a:avLst>
                <a:gd name="adj1" fmla="val 500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248103" y="4197176"/>
            <a:ext cx="2703718" cy="677108"/>
          </a:xfrm>
          <a:prstGeom prst="rect">
            <a:avLst/>
          </a:prstGeom>
        </p:spPr>
        <p:txBody>
          <a:bodyPr wrap="square">
            <a:spAutoFit/>
          </a:bodyPr>
          <a:lstStyle/>
          <a:p>
            <a:r>
              <a:rPr lang="en-CA" sz="1400" dirty="0"/>
              <a:t>20-40% of the Earth’s species are likely to go extinct </a:t>
            </a:r>
            <a:r>
              <a:rPr lang="en-CA" sz="1000" i="1" dirty="0"/>
              <a:t>(Parmesan and </a:t>
            </a:r>
            <a:r>
              <a:rPr lang="en-CA" sz="1000" i="1" dirty="0" err="1"/>
              <a:t>Yohe</a:t>
            </a:r>
            <a:r>
              <a:rPr lang="en-CA" sz="1000" i="1" dirty="0"/>
              <a:t> Nature 2003)</a:t>
            </a:r>
          </a:p>
        </p:txBody>
      </p:sp>
      <p:sp>
        <p:nvSpPr>
          <p:cNvPr id="48" name="Rectangle 47"/>
          <p:cNvSpPr/>
          <p:nvPr/>
        </p:nvSpPr>
        <p:spPr>
          <a:xfrm>
            <a:off x="248103" y="5345282"/>
            <a:ext cx="2790310" cy="738664"/>
          </a:xfrm>
          <a:prstGeom prst="rect">
            <a:avLst/>
          </a:prstGeom>
        </p:spPr>
        <p:txBody>
          <a:bodyPr wrap="square">
            <a:spAutoFit/>
          </a:bodyPr>
          <a:lstStyle/>
          <a:p>
            <a:r>
              <a:rPr lang="en-CA" sz="1400" dirty="0"/>
              <a:t>&gt;41% of the tropical reef fishes vulnerable via the loss of coral reefs </a:t>
            </a:r>
            <a:r>
              <a:rPr lang="en-CA" sz="1000" i="1" dirty="0"/>
              <a:t>(Graham et al. Ecology Letters 2011)</a:t>
            </a:r>
          </a:p>
        </p:txBody>
      </p:sp>
      <p:sp>
        <p:nvSpPr>
          <p:cNvPr id="52" name="Rectangle 51"/>
          <p:cNvSpPr/>
          <p:nvPr/>
        </p:nvSpPr>
        <p:spPr>
          <a:xfrm>
            <a:off x="227366" y="4857981"/>
            <a:ext cx="2703718" cy="461665"/>
          </a:xfrm>
          <a:prstGeom prst="rect">
            <a:avLst/>
          </a:prstGeom>
        </p:spPr>
        <p:txBody>
          <a:bodyPr wrap="square">
            <a:spAutoFit/>
          </a:bodyPr>
          <a:lstStyle/>
          <a:p>
            <a:r>
              <a:rPr lang="en-CA" sz="1400" dirty="0"/>
              <a:t>&gt;80% of the world’s coral reefs </a:t>
            </a:r>
            <a:r>
              <a:rPr lang="en-CA" sz="1000" i="1" dirty="0"/>
              <a:t>(Donner </a:t>
            </a:r>
            <a:r>
              <a:rPr lang="en-CA" sz="1000" i="1" dirty="0" err="1"/>
              <a:t>BioScience</a:t>
            </a:r>
            <a:r>
              <a:rPr lang="en-CA" sz="1000" i="1" dirty="0"/>
              <a:t> 2009)</a:t>
            </a:r>
          </a:p>
        </p:txBody>
      </p:sp>
      <p:grpSp>
        <p:nvGrpSpPr>
          <p:cNvPr id="100" name="Group 99"/>
          <p:cNvGrpSpPr/>
          <p:nvPr/>
        </p:nvGrpSpPr>
        <p:grpSpPr>
          <a:xfrm>
            <a:off x="3134486" y="3912773"/>
            <a:ext cx="2977102" cy="2473175"/>
            <a:chOff x="3125069" y="4180158"/>
            <a:chExt cx="2977102" cy="2473175"/>
          </a:xfrm>
        </p:grpSpPr>
        <p:sp>
          <p:nvSpPr>
            <p:cNvPr id="68" name="TextBox 67"/>
            <p:cNvSpPr txBox="1"/>
            <p:nvPr/>
          </p:nvSpPr>
          <p:spPr>
            <a:xfrm>
              <a:off x="3125069" y="6253223"/>
              <a:ext cx="2977101" cy="400110"/>
            </a:xfrm>
            <a:prstGeom prst="rect">
              <a:avLst/>
            </a:prstGeom>
            <a:solidFill>
              <a:schemeClr val="accent1">
                <a:lumMod val="20000"/>
                <a:lumOff val="80000"/>
              </a:schemeClr>
            </a:solidFill>
          </p:spPr>
          <p:txBody>
            <a:bodyPr wrap="square" rtlCol="0">
              <a:spAutoFit/>
            </a:bodyPr>
            <a:lstStyle/>
            <a:p>
              <a:pPr algn="ctr"/>
              <a:r>
                <a:rPr lang="en-US" sz="1200" dirty="0" err="1"/>
                <a:t>2ºC</a:t>
              </a:r>
              <a:r>
                <a:rPr lang="en-US" sz="1200" dirty="0"/>
                <a:t> ↑= Body size 3-22%↓</a:t>
              </a:r>
            </a:p>
            <a:p>
              <a:pPr algn="ctr"/>
              <a:r>
                <a:rPr lang="en-CA" sz="800" dirty="0"/>
                <a:t>Sheridan &amp; Bickford, Nature Climate Change 2011</a:t>
              </a:r>
              <a:endParaRPr lang="en-US" sz="800" dirty="0"/>
            </a:p>
          </p:txBody>
        </p:sp>
        <p:grpSp>
          <p:nvGrpSpPr>
            <p:cNvPr id="58" name="Group 57"/>
            <p:cNvGrpSpPr/>
            <p:nvPr/>
          </p:nvGrpSpPr>
          <p:grpSpPr>
            <a:xfrm>
              <a:off x="3134486" y="4180158"/>
              <a:ext cx="2967685" cy="2107183"/>
              <a:chOff x="3134486" y="4180158"/>
              <a:chExt cx="2967685" cy="2107183"/>
            </a:xfrm>
          </p:grpSpPr>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486" y="4857981"/>
                <a:ext cx="2967685" cy="142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Freeform 68"/>
              <p:cNvSpPr/>
              <p:nvPr/>
            </p:nvSpPr>
            <p:spPr>
              <a:xfrm rot="7240088" flipH="1" flipV="1">
                <a:off x="3076351" y="4321078"/>
                <a:ext cx="702409" cy="420569"/>
              </a:xfrm>
              <a:custGeom>
                <a:avLst/>
                <a:gdLst>
                  <a:gd name="connsiteX0" fmla="*/ 5039833 w 5039833"/>
                  <a:gd name="connsiteY0" fmla="*/ 32226 h 3019975"/>
                  <a:gd name="connsiteX1" fmla="*/ 1998921 w 5039833"/>
                  <a:gd name="connsiteY1" fmla="*/ 425631 h 3019975"/>
                  <a:gd name="connsiteX2" fmla="*/ 0 w 5039833"/>
                  <a:gd name="connsiteY2" fmla="*/ 3019975 h 3019975"/>
                </a:gdLst>
                <a:ahLst/>
                <a:cxnLst>
                  <a:cxn ang="0">
                    <a:pos x="connsiteX0" y="connsiteY0"/>
                  </a:cxn>
                  <a:cxn ang="0">
                    <a:pos x="connsiteX1" y="connsiteY1"/>
                  </a:cxn>
                  <a:cxn ang="0">
                    <a:pos x="connsiteX2" y="connsiteY2"/>
                  </a:cxn>
                </a:cxnLst>
                <a:rect l="l" t="t" r="r" b="b"/>
                <a:pathLst>
                  <a:path w="5039833" h="3019975">
                    <a:moveTo>
                      <a:pt x="5039833" y="32226"/>
                    </a:moveTo>
                    <a:cubicBezTo>
                      <a:pt x="3939363" y="-20051"/>
                      <a:pt x="2838893" y="-72327"/>
                      <a:pt x="1998921" y="425631"/>
                    </a:cubicBezTo>
                    <a:cubicBezTo>
                      <a:pt x="1158949" y="923589"/>
                      <a:pt x="579474" y="1971782"/>
                      <a:pt x="0" y="3019975"/>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p:cNvSpPr/>
              <p:nvPr/>
            </p:nvSpPr>
            <p:spPr>
              <a:xfrm>
                <a:off x="3425820" y="4814863"/>
                <a:ext cx="742511" cy="369332"/>
              </a:xfrm>
              <a:prstGeom prst="rect">
                <a:avLst/>
              </a:prstGeom>
            </p:spPr>
            <p:txBody>
              <a:bodyPr wrap="none">
                <a:spAutoFit/>
              </a:bodyPr>
              <a:lstStyle/>
              <a:p>
                <a:r>
                  <a:rPr lang="en-CA" dirty="0" err="1"/>
                  <a:t>1980s</a:t>
                </a:r>
                <a:endParaRPr lang="en-CA" dirty="0"/>
              </a:p>
            </p:txBody>
          </p:sp>
          <p:sp>
            <p:nvSpPr>
              <p:cNvPr id="63" name="Rectangle 62"/>
              <p:cNvSpPr/>
              <p:nvPr/>
            </p:nvSpPr>
            <p:spPr>
              <a:xfrm>
                <a:off x="5096539" y="4814863"/>
                <a:ext cx="652743" cy="369332"/>
              </a:xfrm>
              <a:prstGeom prst="rect">
                <a:avLst/>
              </a:prstGeom>
            </p:spPr>
            <p:txBody>
              <a:bodyPr wrap="none">
                <a:spAutoFit/>
              </a:bodyPr>
              <a:lstStyle/>
              <a:p>
                <a:r>
                  <a:rPr lang="en-CA" dirty="0"/>
                  <a:t>2008</a:t>
                </a:r>
              </a:p>
            </p:txBody>
          </p:sp>
        </p:grpSp>
      </p:grpSp>
      <p:cxnSp>
        <p:nvCxnSpPr>
          <p:cNvPr id="93" name="Curved Connector 92"/>
          <p:cNvCxnSpPr>
            <a:stCxn id="6" idx="1"/>
            <a:endCxn id="16" idx="0"/>
          </p:cNvCxnSpPr>
          <p:nvPr/>
        </p:nvCxnSpPr>
        <p:spPr>
          <a:xfrm rot="10800000" flipV="1">
            <a:off x="971601" y="839492"/>
            <a:ext cx="4987019" cy="1149348"/>
          </a:xfrm>
          <a:prstGeom prst="curvedConnector2">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Curved Connector 109"/>
          <p:cNvCxnSpPr>
            <a:stCxn id="6" idx="1"/>
            <a:endCxn id="24" idx="0"/>
          </p:cNvCxnSpPr>
          <p:nvPr/>
        </p:nvCxnSpPr>
        <p:spPr>
          <a:xfrm rot="10800000" flipV="1">
            <a:off x="4576465" y="839492"/>
            <a:ext cx="1382154" cy="789308"/>
          </a:xfrm>
          <a:prstGeom prst="curvedConnector2">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0000">
            <a:off x="6448497" y="2286800"/>
            <a:ext cx="2678500" cy="166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5" name="Curved Connector 124"/>
          <p:cNvCxnSpPr>
            <a:stCxn id="6" idx="1"/>
            <a:endCxn id="26" idx="0"/>
          </p:cNvCxnSpPr>
          <p:nvPr/>
        </p:nvCxnSpPr>
        <p:spPr>
          <a:xfrm rot="10800000" flipH="1" flipV="1">
            <a:off x="5958618" y="839492"/>
            <a:ext cx="2236285" cy="1149348"/>
          </a:xfrm>
          <a:prstGeom prst="curvedConnector4">
            <a:avLst>
              <a:gd name="adj1" fmla="val -10222"/>
              <a:gd name="adj2" fmla="val 64059"/>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651814" y="2962083"/>
            <a:ext cx="2612936" cy="892552"/>
          </a:xfrm>
          <a:prstGeom prst="rect">
            <a:avLst/>
          </a:prstGeom>
        </p:spPr>
        <p:txBody>
          <a:bodyPr wrap="square">
            <a:spAutoFit/>
          </a:bodyPr>
          <a:lstStyle/>
          <a:p>
            <a:r>
              <a:rPr lang="en-CA" sz="1400" dirty="0"/>
              <a:t>Suitable habitat lost due to warming will ‘commit’ 15–37% of bird species  to extinction </a:t>
            </a:r>
            <a:r>
              <a:rPr lang="en-CA" sz="1000" i="1" dirty="0"/>
              <a:t>(Thomas et al. Nature 2003)</a:t>
            </a:r>
          </a:p>
        </p:txBody>
      </p:sp>
      <p:grpSp>
        <p:nvGrpSpPr>
          <p:cNvPr id="2" name="Group 1"/>
          <p:cNvGrpSpPr/>
          <p:nvPr/>
        </p:nvGrpSpPr>
        <p:grpSpPr>
          <a:xfrm>
            <a:off x="4301970" y="5869022"/>
            <a:ext cx="1810291" cy="939828"/>
            <a:chOff x="4301970" y="5869022"/>
            <a:chExt cx="1810291" cy="939828"/>
          </a:xfrm>
        </p:grpSpPr>
        <p:sp>
          <p:nvSpPr>
            <p:cNvPr id="35" name="Freeform 34"/>
            <p:cNvSpPr/>
            <p:nvPr/>
          </p:nvSpPr>
          <p:spPr>
            <a:xfrm rot="3843732" flipH="1">
              <a:off x="5483940" y="5943111"/>
              <a:ext cx="702409" cy="554232"/>
            </a:xfrm>
            <a:custGeom>
              <a:avLst/>
              <a:gdLst>
                <a:gd name="connsiteX0" fmla="*/ 5039833 w 5039833"/>
                <a:gd name="connsiteY0" fmla="*/ 32226 h 3019975"/>
                <a:gd name="connsiteX1" fmla="*/ 1998921 w 5039833"/>
                <a:gd name="connsiteY1" fmla="*/ 425631 h 3019975"/>
                <a:gd name="connsiteX2" fmla="*/ 0 w 5039833"/>
                <a:gd name="connsiteY2" fmla="*/ 3019975 h 3019975"/>
              </a:gdLst>
              <a:ahLst/>
              <a:cxnLst>
                <a:cxn ang="0">
                  <a:pos x="connsiteX0" y="connsiteY0"/>
                </a:cxn>
                <a:cxn ang="0">
                  <a:pos x="connsiteX1" y="connsiteY1"/>
                </a:cxn>
                <a:cxn ang="0">
                  <a:pos x="connsiteX2" y="connsiteY2"/>
                </a:cxn>
              </a:cxnLst>
              <a:rect l="l" t="t" r="r" b="b"/>
              <a:pathLst>
                <a:path w="5039833" h="3019975">
                  <a:moveTo>
                    <a:pt x="5039833" y="32226"/>
                  </a:moveTo>
                  <a:cubicBezTo>
                    <a:pt x="3939363" y="-20051"/>
                    <a:pt x="2838893" y="-72327"/>
                    <a:pt x="1998921" y="425631"/>
                  </a:cubicBezTo>
                  <a:cubicBezTo>
                    <a:pt x="1158949" y="923589"/>
                    <a:pt x="579474" y="1971782"/>
                    <a:pt x="0" y="3019975"/>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01970" y="6501073"/>
              <a:ext cx="1493189" cy="307777"/>
            </a:xfrm>
            <a:prstGeom prst="rect">
              <a:avLst/>
            </a:prstGeom>
          </p:spPr>
          <p:txBody>
            <a:bodyPr wrap="square">
              <a:spAutoFit/>
            </a:bodyPr>
            <a:lstStyle/>
            <a:p>
              <a:pPr algn="r"/>
              <a:r>
                <a:rPr lang="en-US" sz="1400" b="1" dirty="0"/>
                <a:t>↑</a:t>
              </a:r>
              <a:r>
                <a:rPr lang="en-US" sz="1400" dirty="0"/>
                <a:t> </a:t>
              </a:r>
              <a:r>
                <a:rPr lang="en-CA" sz="1400" dirty="0"/>
                <a:t>Vulnerability</a:t>
              </a:r>
              <a:endParaRPr lang="en-CA" sz="1400" i="1" dirty="0"/>
            </a:p>
          </p:txBody>
        </p:sp>
      </p:grpSp>
      <p:cxnSp>
        <p:nvCxnSpPr>
          <p:cNvPr id="38" name="Curved Connector 37"/>
          <p:cNvCxnSpPr/>
          <p:nvPr/>
        </p:nvCxnSpPr>
        <p:spPr>
          <a:xfrm>
            <a:off x="8478180" y="3012884"/>
            <a:ext cx="530805" cy="410418"/>
          </a:xfrm>
          <a:prstGeom prst="curvedConnector3">
            <a:avLst>
              <a:gd name="adj1" fmla="val 50000"/>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a:xfrm rot="3843732" flipH="1">
            <a:off x="8343827" y="3500720"/>
            <a:ext cx="476988" cy="979951"/>
          </a:xfrm>
          <a:custGeom>
            <a:avLst/>
            <a:gdLst>
              <a:gd name="connsiteX0" fmla="*/ 5039833 w 5039833"/>
              <a:gd name="connsiteY0" fmla="*/ 32226 h 3019975"/>
              <a:gd name="connsiteX1" fmla="*/ 1998921 w 5039833"/>
              <a:gd name="connsiteY1" fmla="*/ 425631 h 3019975"/>
              <a:gd name="connsiteX2" fmla="*/ 0 w 5039833"/>
              <a:gd name="connsiteY2" fmla="*/ 3019975 h 3019975"/>
              <a:gd name="connsiteX0" fmla="*/ 5039833 w 5039833"/>
              <a:gd name="connsiteY0" fmla="*/ 1 h 2987750"/>
              <a:gd name="connsiteX1" fmla="*/ 0 w 5039833"/>
              <a:gd name="connsiteY1" fmla="*/ 2987750 h 2987750"/>
              <a:gd name="connsiteX0" fmla="*/ 2256315 w 2256315"/>
              <a:gd name="connsiteY0" fmla="*/ 3515068 h 3515065"/>
              <a:gd name="connsiteX1" fmla="*/ 0 w 2256315"/>
              <a:gd name="connsiteY1" fmla="*/ 0 h 3515065"/>
            </a:gdLst>
            <a:ahLst/>
            <a:cxnLst>
              <a:cxn ang="0">
                <a:pos x="connsiteX0" y="connsiteY0"/>
              </a:cxn>
              <a:cxn ang="0">
                <a:pos x="connsiteX1" y="connsiteY1"/>
              </a:cxn>
            </a:cxnLst>
            <a:rect l="l" t="t" r="r" b="b"/>
            <a:pathLst>
              <a:path w="2256315" h="3515065">
                <a:moveTo>
                  <a:pt x="2256315" y="3515068"/>
                </a:moveTo>
                <a:lnTo>
                  <a:pt x="0" y="0"/>
                </a:ln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385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right)">
                                      <p:cBhvr>
                                        <p:cTn id="11" dur="500"/>
                                        <p:tgtEl>
                                          <p:spTgt spid="8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wipe(up)">
                                      <p:cBhvr>
                                        <p:cTn id="20" dur="500"/>
                                        <p:tgtEl>
                                          <p:spTgt spid="8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wipe(up)">
                                      <p:cBhvr>
                                        <p:cTn id="25" dur="500"/>
                                        <p:tgtEl>
                                          <p:spTgt spid="9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10"/>
                                        </p:tgtEl>
                                        <p:attrNameLst>
                                          <p:attrName>style.visibility</p:attrName>
                                        </p:attrNameLst>
                                      </p:cBhvr>
                                      <p:to>
                                        <p:strVal val="visible"/>
                                      </p:to>
                                    </p:set>
                                    <p:animEffect transition="in" filter="wipe(up)">
                                      <p:cBhvr>
                                        <p:cTn id="50" dur="500"/>
                                        <p:tgtEl>
                                          <p:spTgt spid="11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wipe(up)">
                                      <p:cBhvr>
                                        <p:cTn id="59" dur="500"/>
                                        <p:tgtEl>
                                          <p:spTgt spid="10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up)">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wipe(up)">
                                      <p:cBhvr>
                                        <p:cTn id="69" dur="500"/>
                                        <p:tgtEl>
                                          <p:spTgt spid="12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1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up)">
                                      <p:cBhvr>
                                        <p:cTn id="8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47" grpId="0"/>
      <p:bldP spid="48" grpId="0"/>
      <p:bldP spid="52" grpId="0"/>
      <p:bldP spid="138" grpId="0"/>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18047" y="1879415"/>
            <a:ext cx="3465385" cy="2031325"/>
          </a:xfrm>
          <a:prstGeom prst="rect">
            <a:avLst/>
          </a:prstGeom>
        </p:spPr>
        <p:txBody>
          <a:bodyPr wrap="square">
            <a:spAutoFit/>
          </a:bodyPr>
          <a:lstStyle/>
          <a:p>
            <a:pPr algn="ctr"/>
            <a:r>
              <a:rPr lang="en-CA" dirty="0"/>
              <a:t>Out of 677 species reported in the literature, 27% showed no trends in </a:t>
            </a:r>
            <a:r>
              <a:rPr lang="en-CA" dirty="0" err="1"/>
              <a:t>phenologies</a:t>
            </a:r>
            <a:r>
              <a:rPr lang="en-CA" dirty="0"/>
              <a:t>, 9% showed trends towards delayed spring events, and 62% showed trends towards spring advancement.</a:t>
            </a:r>
          </a:p>
        </p:txBody>
      </p:sp>
      <p:sp>
        <p:nvSpPr>
          <p:cNvPr id="5" name="TextBox 4"/>
          <p:cNvSpPr txBox="1"/>
          <p:nvPr/>
        </p:nvSpPr>
        <p:spPr>
          <a:xfrm>
            <a:off x="0" y="0"/>
            <a:ext cx="9181531" cy="369332"/>
          </a:xfrm>
          <a:prstGeom prst="rect">
            <a:avLst/>
          </a:prstGeom>
          <a:solidFill>
            <a:schemeClr val="bg1">
              <a:lumMod val="75000"/>
            </a:schemeClr>
          </a:solidFill>
          <a:ln>
            <a:solidFill>
              <a:schemeClr val="bg1">
                <a:lumMod val="75000"/>
              </a:schemeClr>
            </a:solidFill>
          </a:ln>
        </p:spPr>
        <p:txBody>
          <a:bodyPr wrap="square">
            <a:spAutoFit/>
          </a:bodyPr>
          <a:lstStyle/>
          <a:p>
            <a:pPr algn="ctr" fontAlgn="auto">
              <a:spcBef>
                <a:spcPts val="0"/>
              </a:spcBef>
              <a:spcAft>
                <a:spcPts val="0"/>
              </a:spcAft>
              <a:defRPr/>
            </a:pPr>
            <a:r>
              <a:rPr lang="en-US" b="0" dirty="0">
                <a:latin typeface="+mn-lt"/>
                <a:cs typeface="+mn-cs"/>
              </a:rPr>
              <a:t>Additional ecological consequences of climate change</a:t>
            </a:r>
          </a:p>
        </p:txBody>
      </p:sp>
      <p:sp>
        <p:nvSpPr>
          <p:cNvPr id="6" name="Rectangle 5"/>
          <p:cNvSpPr/>
          <p:nvPr/>
        </p:nvSpPr>
        <p:spPr>
          <a:xfrm>
            <a:off x="3279566" y="512944"/>
            <a:ext cx="3591752" cy="646331"/>
          </a:xfrm>
          <a:prstGeom prst="rect">
            <a:avLst/>
          </a:prstGeom>
        </p:spPr>
        <p:txBody>
          <a:bodyPr wrap="none">
            <a:spAutoFit/>
          </a:bodyPr>
          <a:lstStyle/>
          <a:p>
            <a:pPr algn="ctr"/>
            <a:r>
              <a:rPr lang="en-CA" dirty="0" err="1"/>
              <a:t>Phenological</a:t>
            </a:r>
            <a:r>
              <a:rPr lang="en-CA" dirty="0"/>
              <a:t> shifts</a:t>
            </a:r>
          </a:p>
          <a:p>
            <a:pPr algn="ctr"/>
            <a:r>
              <a:rPr lang="en-CA" i="1" dirty="0"/>
              <a:t>(Parmesan &amp; </a:t>
            </a:r>
            <a:r>
              <a:rPr lang="en-CA" i="1" dirty="0" err="1"/>
              <a:t>Yohe</a:t>
            </a:r>
            <a:r>
              <a:rPr lang="en-CA" i="1" dirty="0"/>
              <a:t>, Nature 2003)</a:t>
            </a:r>
            <a:endParaRPr lang="en-CA" dirty="0"/>
          </a:p>
        </p:txBody>
      </p:sp>
      <p:grpSp>
        <p:nvGrpSpPr>
          <p:cNvPr id="11" name="Group 10"/>
          <p:cNvGrpSpPr/>
          <p:nvPr/>
        </p:nvGrpSpPr>
        <p:grpSpPr>
          <a:xfrm>
            <a:off x="251519" y="766736"/>
            <a:ext cx="2350620" cy="2028167"/>
            <a:chOff x="251519" y="766736"/>
            <a:chExt cx="2350620" cy="2028167"/>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98730"/>
              <a:ext cx="2350619" cy="179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51519" y="766736"/>
              <a:ext cx="2350619" cy="276999"/>
            </a:xfrm>
            <a:prstGeom prst="rect">
              <a:avLst/>
            </a:prstGeom>
            <a:solidFill>
              <a:schemeClr val="accent2">
                <a:lumMod val="60000"/>
                <a:lumOff val="40000"/>
              </a:schemeClr>
            </a:solidFill>
          </p:spPr>
          <p:txBody>
            <a:bodyPr wrap="square">
              <a:spAutoFit/>
            </a:bodyPr>
            <a:lstStyle/>
            <a:p>
              <a:pPr algn="ctr"/>
              <a:r>
                <a:rPr lang="en-CA" sz="1200" dirty="0"/>
                <a:t>Earlier frog breeding</a:t>
              </a:r>
            </a:p>
          </p:txBody>
        </p:sp>
      </p:grpSp>
      <p:grpSp>
        <p:nvGrpSpPr>
          <p:cNvPr id="13" name="Group 12"/>
          <p:cNvGrpSpPr/>
          <p:nvPr/>
        </p:nvGrpSpPr>
        <p:grpSpPr>
          <a:xfrm>
            <a:off x="251520" y="2843935"/>
            <a:ext cx="2355731" cy="1844055"/>
            <a:chOff x="251520" y="2843935"/>
            <a:chExt cx="2355731" cy="1844055"/>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940679"/>
              <a:ext cx="2350617" cy="174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56632" y="2843935"/>
              <a:ext cx="2350619" cy="276999"/>
            </a:xfrm>
            <a:prstGeom prst="rect">
              <a:avLst/>
            </a:prstGeom>
            <a:solidFill>
              <a:schemeClr val="accent2">
                <a:lumMod val="60000"/>
                <a:lumOff val="40000"/>
              </a:schemeClr>
            </a:solidFill>
          </p:spPr>
          <p:txBody>
            <a:bodyPr wrap="square">
              <a:spAutoFit/>
            </a:bodyPr>
            <a:lstStyle/>
            <a:p>
              <a:pPr algn="ctr"/>
              <a:r>
                <a:rPr lang="en-CA" sz="1200" dirty="0"/>
                <a:t>Earlier bird nesting</a:t>
              </a:r>
            </a:p>
          </p:txBody>
        </p:sp>
      </p:grpSp>
      <p:grpSp>
        <p:nvGrpSpPr>
          <p:cNvPr id="15" name="Group 14"/>
          <p:cNvGrpSpPr/>
          <p:nvPr/>
        </p:nvGrpSpPr>
        <p:grpSpPr>
          <a:xfrm>
            <a:off x="251518" y="4728649"/>
            <a:ext cx="2350619" cy="1724857"/>
            <a:chOff x="251518" y="4728649"/>
            <a:chExt cx="2350619" cy="172485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32" y="4855530"/>
              <a:ext cx="2345505" cy="159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51518" y="4728649"/>
              <a:ext cx="2350619" cy="276999"/>
            </a:xfrm>
            <a:prstGeom prst="rect">
              <a:avLst/>
            </a:prstGeom>
            <a:solidFill>
              <a:schemeClr val="accent2">
                <a:lumMod val="60000"/>
                <a:lumOff val="40000"/>
              </a:schemeClr>
            </a:solidFill>
          </p:spPr>
          <p:txBody>
            <a:bodyPr wrap="square">
              <a:spAutoFit/>
            </a:bodyPr>
            <a:lstStyle/>
            <a:p>
              <a:pPr algn="ctr"/>
              <a:r>
                <a:rPr lang="en-CA" sz="1200" dirty="0"/>
                <a:t>Earlier ﬁrst ﬂowering</a:t>
              </a:r>
            </a:p>
          </p:txBody>
        </p:sp>
      </p:grpSp>
      <p:grpSp>
        <p:nvGrpSpPr>
          <p:cNvPr id="17" name="Group 16"/>
          <p:cNvGrpSpPr/>
          <p:nvPr/>
        </p:nvGrpSpPr>
        <p:grpSpPr>
          <a:xfrm>
            <a:off x="2729413" y="1662776"/>
            <a:ext cx="2350800" cy="1978770"/>
            <a:chOff x="2729413" y="1662776"/>
            <a:chExt cx="2350800" cy="1978770"/>
          </a:xfrm>
        </p:grpSpPr>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9413" y="1880047"/>
              <a:ext cx="2350800" cy="1761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2729413" y="1662776"/>
              <a:ext cx="2350619" cy="276999"/>
            </a:xfrm>
            <a:prstGeom prst="rect">
              <a:avLst/>
            </a:prstGeom>
            <a:solidFill>
              <a:schemeClr val="accent2">
                <a:lumMod val="60000"/>
                <a:lumOff val="40000"/>
              </a:schemeClr>
            </a:solidFill>
          </p:spPr>
          <p:txBody>
            <a:bodyPr wrap="square">
              <a:spAutoFit/>
            </a:bodyPr>
            <a:lstStyle/>
            <a:p>
              <a:pPr algn="ctr"/>
              <a:r>
                <a:rPr lang="en-CA" sz="1200" dirty="0"/>
                <a:t>Earlier arrival of migrant birds </a:t>
              </a:r>
            </a:p>
          </p:txBody>
        </p:sp>
      </p:grpSp>
      <p:grpSp>
        <p:nvGrpSpPr>
          <p:cNvPr id="20" name="Group 19"/>
          <p:cNvGrpSpPr/>
          <p:nvPr/>
        </p:nvGrpSpPr>
        <p:grpSpPr>
          <a:xfrm>
            <a:off x="2724824" y="3726074"/>
            <a:ext cx="2350619" cy="1849138"/>
            <a:chOff x="2724824" y="3726074"/>
            <a:chExt cx="2350619" cy="1849138"/>
          </a:xfrm>
        </p:grpSpPr>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9413" y="3732320"/>
              <a:ext cx="2346030" cy="184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2724824" y="3726074"/>
              <a:ext cx="2350619" cy="461665"/>
            </a:xfrm>
            <a:prstGeom prst="rect">
              <a:avLst/>
            </a:prstGeom>
            <a:solidFill>
              <a:schemeClr val="accent2">
                <a:lumMod val="60000"/>
                <a:lumOff val="40000"/>
              </a:schemeClr>
            </a:solidFill>
          </p:spPr>
          <p:txBody>
            <a:bodyPr wrap="square">
              <a:spAutoFit/>
            </a:bodyPr>
            <a:lstStyle/>
            <a:p>
              <a:pPr algn="ctr"/>
              <a:r>
                <a:rPr lang="en-CA" sz="1200" dirty="0"/>
                <a:t>Earlier arrival of migrant butterflies </a:t>
              </a:r>
            </a:p>
          </p:txBody>
        </p:sp>
      </p:grpSp>
      <p:grpSp>
        <p:nvGrpSpPr>
          <p:cNvPr id="23" name="Group 22"/>
          <p:cNvGrpSpPr/>
          <p:nvPr/>
        </p:nvGrpSpPr>
        <p:grpSpPr>
          <a:xfrm>
            <a:off x="5418046" y="4138736"/>
            <a:ext cx="3465385" cy="1270484"/>
            <a:chOff x="5418046" y="4138736"/>
            <a:chExt cx="3465385" cy="1270484"/>
          </a:xfrm>
        </p:grpSpPr>
        <p:sp>
          <p:nvSpPr>
            <p:cNvPr id="18" name="Rectangle 17"/>
            <p:cNvSpPr/>
            <p:nvPr/>
          </p:nvSpPr>
          <p:spPr>
            <a:xfrm>
              <a:off x="5418046" y="4762889"/>
              <a:ext cx="3465385" cy="646331"/>
            </a:xfrm>
            <a:prstGeom prst="rect">
              <a:avLst/>
            </a:prstGeom>
          </p:spPr>
          <p:txBody>
            <a:bodyPr wrap="square">
              <a:spAutoFit/>
            </a:bodyPr>
            <a:lstStyle/>
            <a:p>
              <a:pPr algn="ctr"/>
              <a:r>
                <a:rPr lang="en-CA" dirty="0"/>
                <a:t>Desynchronize food and habitat availability, reproductive </a:t>
              </a:r>
              <a:r>
                <a:rPr lang="en-CA" dirty="0" err="1"/>
                <a:t>cicles</a:t>
              </a:r>
              <a:r>
                <a:rPr lang="en-CA" dirty="0"/>
                <a:t> </a:t>
              </a:r>
            </a:p>
          </p:txBody>
        </p:sp>
        <p:cxnSp>
          <p:nvCxnSpPr>
            <p:cNvPr id="19" name="Straight Arrow Connector 18"/>
            <p:cNvCxnSpPr/>
            <p:nvPr/>
          </p:nvCxnSpPr>
          <p:spPr>
            <a:xfrm flipH="1">
              <a:off x="7150738" y="4138736"/>
              <a:ext cx="1" cy="661731"/>
            </a:xfrm>
            <a:prstGeom prst="straightConnector1">
              <a:avLst/>
            </a:prstGeom>
            <a:ln w="117475">
              <a:solidFill>
                <a:schemeClr val="accent6">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5427095" y="5375968"/>
            <a:ext cx="3465385" cy="1023362"/>
            <a:chOff x="5427095" y="5323652"/>
            <a:chExt cx="3465385" cy="1023362"/>
          </a:xfrm>
        </p:grpSpPr>
        <p:cxnSp>
          <p:nvCxnSpPr>
            <p:cNvPr id="21" name="Straight Arrow Connector 20"/>
            <p:cNvCxnSpPr/>
            <p:nvPr/>
          </p:nvCxnSpPr>
          <p:spPr>
            <a:xfrm flipH="1">
              <a:off x="7147729" y="5323652"/>
              <a:ext cx="1" cy="661731"/>
            </a:xfrm>
            <a:prstGeom prst="straightConnector1">
              <a:avLst/>
            </a:prstGeom>
            <a:ln w="117475">
              <a:solidFill>
                <a:schemeClr val="accent6">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427095" y="5977682"/>
              <a:ext cx="3465385" cy="369332"/>
            </a:xfrm>
            <a:prstGeom prst="rect">
              <a:avLst/>
            </a:prstGeom>
          </p:spPr>
          <p:txBody>
            <a:bodyPr wrap="square">
              <a:spAutoFit/>
            </a:bodyPr>
            <a:lstStyle/>
            <a:p>
              <a:pPr algn="ctr"/>
              <a:r>
                <a:rPr lang="en-CA" dirty="0"/>
                <a:t>Increase risk of mortality</a:t>
              </a:r>
            </a:p>
          </p:txBody>
        </p:sp>
      </p:grpSp>
    </p:spTree>
    <p:extLst>
      <p:ext uri="{BB962C8B-B14F-4D97-AF65-F5344CB8AC3E}">
        <p14:creationId xmlns:p14="http://schemas.microsoft.com/office/powerpoint/2010/main" val="293332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81531" cy="369332"/>
          </a:xfrm>
          <a:prstGeom prst="rect">
            <a:avLst/>
          </a:prstGeom>
          <a:solidFill>
            <a:schemeClr val="bg1">
              <a:lumMod val="75000"/>
            </a:schemeClr>
          </a:solidFill>
          <a:ln>
            <a:solidFill>
              <a:schemeClr val="bg1">
                <a:lumMod val="75000"/>
              </a:schemeClr>
            </a:solidFill>
          </a:ln>
        </p:spPr>
        <p:txBody>
          <a:bodyPr wrap="square">
            <a:spAutoFit/>
          </a:bodyPr>
          <a:lstStyle/>
          <a:p>
            <a:pPr algn="ctr" fontAlgn="auto">
              <a:spcBef>
                <a:spcPts val="0"/>
              </a:spcBef>
              <a:spcAft>
                <a:spcPts val="0"/>
              </a:spcAft>
              <a:defRPr/>
            </a:pPr>
            <a:r>
              <a:rPr lang="en-US" b="0" dirty="0">
                <a:latin typeface="+mn-lt"/>
                <a:cs typeface="+mn-cs"/>
              </a:rPr>
              <a:t>Additional ecological consequences of climate change</a:t>
            </a:r>
          </a:p>
        </p:txBody>
      </p:sp>
      <p:sp>
        <p:nvSpPr>
          <p:cNvPr id="6" name="Rectangle 5"/>
          <p:cNvSpPr/>
          <p:nvPr/>
        </p:nvSpPr>
        <p:spPr>
          <a:xfrm>
            <a:off x="5746006" y="400888"/>
            <a:ext cx="3147015" cy="369332"/>
          </a:xfrm>
          <a:prstGeom prst="rect">
            <a:avLst/>
          </a:prstGeom>
        </p:spPr>
        <p:txBody>
          <a:bodyPr wrap="none">
            <a:spAutoFit/>
          </a:bodyPr>
          <a:lstStyle/>
          <a:p>
            <a:pPr algn="ctr"/>
            <a:r>
              <a:rPr lang="en-CA" dirty="0"/>
              <a:t>Distribution/abundance shifts</a:t>
            </a:r>
          </a:p>
        </p:txBody>
      </p:sp>
      <p:grpSp>
        <p:nvGrpSpPr>
          <p:cNvPr id="9" name="Group 8"/>
          <p:cNvGrpSpPr/>
          <p:nvPr/>
        </p:nvGrpSpPr>
        <p:grpSpPr>
          <a:xfrm>
            <a:off x="206515" y="908720"/>
            <a:ext cx="2350800" cy="1842357"/>
            <a:chOff x="206515" y="908720"/>
            <a:chExt cx="2350800" cy="1842357"/>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 y="1185720"/>
              <a:ext cx="2350800" cy="1565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206515" y="908720"/>
              <a:ext cx="2350619" cy="276999"/>
            </a:xfrm>
            <a:prstGeom prst="rect">
              <a:avLst/>
            </a:prstGeom>
            <a:solidFill>
              <a:schemeClr val="accent2">
                <a:lumMod val="60000"/>
                <a:lumOff val="40000"/>
              </a:schemeClr>
            </a:solidFill>
          </p:spPr>
          <p:txBody>
            <a:bodyPr wrap="square">
              <a:spAutoFit/>
            </a:bodyPr>
            <a:lstStyle/>
            <a:p>
              <a:pPr algn="ctr"/>
              <a:r>
                <a:rPr lang="en-CA" sz="1200" dirty="0"/>
                <a:t>Anemones in Monterey</a:t>
              </a:r>
            </a:p>
          </p:txBody>
        </p:sp>
      </p:grpSp>
      <p:grpSp>
        <p:nvGrpSpPr>
          <p:cNvPr id="11" name="Group 10"/>
          <p:cNvGrpSpPr/>
          <p:nvPr/>
        </p:nvGrpSpPr>
        <p:grpSpPr>
          <a:xfrm>
            <a:off x="206515" y="2895909"/>
            <a:ext cx="2350800" cy="1838236"/>
            <a:chOff x="206515" y="2895909"/>
            <a:chExt cx="2350800" cy="1838236"/>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15" y="2996085"/>
              <a:ext cx="2350800" cy="1738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206696" y="2895909"/>
              <a:ext cx="2350619" cy="276999"/>
            </a:xfrm>
            <a:prstGeom prst="rect">
              <a:avLst/>
            </a:prstGeom>
            <a:solidFill>
              <a:schemeClr val="accent2">
                <a:lumMod val="60000"/>
                <a:lumOff val="40000"/>
              </a:schemeClr>
            </a:solidFill>
          </p:spPr>
          <p:txBody>
            <a:bodyPr wrap="square">
              <a:spAutoFit/>
            </a:bodyPr>
            <a:lstStyle/>
            <a:p>
              <a:pPr algn="ctr"/>
              <a:r>
                <a:rPr lang="en-CA" sz="1200" dirty="0"/>
                <a:t>Lichens in Netherlands</a:t>
              </a:r>
            </a:p>
          </p:txBody>
        </p:sp>
      </p:grpSp>
      <p:grpSp>
        <p:nvGrpSpPr>
          <p:cNvPr id="13" name="Group 12"/>
          <p:cNvGrpSpPr/>
          <p:nvPr/>
        </p:nvGrpSpPr>
        <p:grpSpPr>
          <a:xfrm>
            <a:off x="2671618" y="917795"/>
            <a:ext cx="2526431" cy="1838236"/>
            <a:chOff x="206696" y="5029307"/>
            <a:chExt cx="2350800" cy="1698340"/>
          </a:xfrm>
        </p:grpSpPr>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96" y="5227717"/>
              <a:ext cx="2350800" cy="149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nvSpPr>
          <p:spPr>
            <a:xfrm>
              <a:off x="206877" y="5029307"/>
              <a:ext cx="2350619" cy="276999"/>
            </a:xfrm>
            <a:prstGeom prst="rect">
              <a:avLst/>
            </a:prstGeom>
            <a:solidFill>
              <a:schemeClr val="accent2">
                <a:lumMod val="60000"/>
                <a:lumOff val="40000"/>
              </a:schemeClr>
            </a:solidFill>
          </p:spPr>
          <p:txBody>
            <a:bodyPr wrap="square">
              <a:spAutoFit/>
            </a:bodyPr>
            <a:lstStyle/>
            <a:p>
              <a:pPr algn="ctr"/>
              <a:r>
                <a:rPr lang="en-CA" sz="1200" dirty="0"/>
                <a:t>Butterflies in Europe</a:t>
              </a:r>
            </a:p>
          </p:txBody>
        </p:sp>
      </p:grpSp>
      <p:sp>
        <p:nvSpPr>
          <p:cNvPr id="2" name="Rectangle 1"/>
          <p:cNvSpPr/>
          <p:nvPr/>
        </p:nvSpPr>
        <p:spPr>
          <a:xfrm>
            <a:off x="218554" y="479024"/>
            <a:ext cx="4944662" cy="369332"/>
          </a:xfrm>
          <a:prstGeom prst="rect">
            <a:avLst/>
          </a:prstGeom>
          <a:solidFill>
            <a:schemeClr val="bg2">
              <a:lumMod val="75000"/>
            </a:schemeClr>
          </a:solidFill>
        </p:spPr>
        <p:txBody>
          <a:bodyPr wrap="square">
            <a:spAutoFit/>
          </a:bodyPr>
          <a:lstStyle/>
          <a:p>
            <a:pPr algn="ctr"/>
            <a:r>
              <a:rPr lang="en-CA" dirty="0" err="1"/>
              <a:t>Poleward</a:t>
            </a:r>
            <a:r>
              <a:rPr lang="en-CA" dirty="0"/>
              <a:t> shifts</a:t>
            </a:r>
          </a:p>
        </p:txBody>
      </p:sp>
      <p:sp>
        <p:nvSpPr>
          <p:cNvPr id="3" name="Rectangle 2"/>
          <p:cNvSpPr/>
          <p:nvPr/>
        </p:nvSpPr>
        <p:spPr>
          <a:xfrm>
            <a:off x="5442189" y="855587"/>
            <a:ext cx="3446875" cy="800219"/>
          </a:xfrm>
          <a:prstGeom prst="rect">
            <a:avLst/>
          </a:prstGeom>
        </p:spPr>
        <p:txBody>
          <a:bodyPr wrap="square">
            <a:spAutoFit/>
          </a:bodyPr>
          <a:lstStyle/>
          <a:p>
            <a:pPr algn="ctr"/>
            <a:r>
              <a:rPr lang="en-CA" dirty="0"/>
              <a:t>Range shifts averaging 6.1 km per decade towards the poles </a:t>
            </a:r>
            <a:r>
              <a:rPr lang="en-CA" sz="1000" dirty="0"/>
              <a:t>(</a:t>
            </a:r>
            <a:r>
              <a:rPr lang="en-CA" sz="1000" i="1" dirty="0"/>
              <a:t>Parmesan &amp; </a:t>
            </a:r>
            <a:r>
              <a:rPr lang="en-CA" sz="1000" i="1" dirty="0" err="1"/>
              <a:t>Yohe</a:t>
            </a:r>
            <a:r>
              <a:rPr lang="en-CA" sz="1000" i="1" dirty="0"/>
              <a:t>, Nature 2003)</a:t>
            </a:r>
            <a:endParaRPr lang="en-CA" sz="1000" dirty="0"/>
          </a:p>
        </p:txBody>
      </p:sp>
      <p:sp>
        <p:nvSpPr>
          <p:cNvPr id="8" name="Rectangle 7"/>
          <p:cNvSpPr/>
          <p:nvPr/>
        </p:nvSpPr>
        <p:spPr>
          <a:xfrm>
            <a:off x="5532201" y="1763781"/>
            <a:ext cx="3266854" cy="1354217"/>
          </a:xfrm>
          <a:prstGeom prst="rect">
            <a:avLst/>
          </a:prstGeom>
        </p:spPr>
        <p:txBody>
          <a:bodyPr wrap="square">
            <a:spAutoFit/>
          </a:bodyPr>
          <a:lstStyle/>
          <a:p>
            <a:pPr algn="ctr"/>
            <a:r>
              <a:rPr lang="en-CA" dirty="0"/>
              <a:t>Over the past 40 years, maximum range shifts vary from 200 km (butterﬂies) to 1,000 km (marine copepods)</a:t>
            </a:r>
          </a:p>
          <a:p>
            <a:pPr algn="ctr"/>
            <a:r>
              <a:rPr lang="en-CA" sz="1000" dirty="0"/>
              <a:t>(</a:t>
            </a:r>
            <a:r>
              <a:rPr lang="en-CA" sz="1000" i="1" dirty="0"/>
              <a:t>Parmesan &amp; </a:t>
            </a:r>
            <a:r>
              <a:rPr lang="en-CA" sz="1000" i="1" dirty="0" err="1"/>
              <a:t>Yohe</a:t>
            </a:r>
            <a:r>
              <a:rPr lang="en-CA" sz="1000" i="1" dirty="0"/>
              <a:t>, Nature 2003)</a:t>
            </a:r>
            <a:endParaRPr lang="en-CA" sz="1000" dirty="0"/>
          </a:p>
        </p:txBody>
      </p:sp>
      <p:grpSp>
        <p:nvGrpSpPr>
          <p:cNvPr id="20" name="Group 19"/>
          <p:cNvGrpSpPr/>
          <p:nvPr/>
        </p:nvGrpSpPr>
        <p:grpSpPr>
          <a:xfrm>
            <a:off x="2675639" y="2881580"/>
            <a:ext cx="2526431" cy="1845206"/>
            <a:chOff x="2636785" y="908719"/>
            <a:chExt cx="2526431" cy="1845206"/>
          </a:xfrm>
        </p:grpSpPr>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785" y="1002020"/>
              <a:ext cx="2526431" cy="17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p:nvSpPr>
          <p:spPr>
            <a:xfrm>
              <a:off x="2636785" y="908719"/>
              <a:ext cx="2526431" cy="276999"/>
            </a:xfrm>
            <a:prstGeom prst="rect">
              <a:avLst/>
            </a:prstGeom>
            <a:solidFill>
              <a:schemeClr val="accent2">
                <a:lumMod val="60000"/>
                <a:lumOff val="40000"/>
              </a:schemeClr>
            </a:solidFill>
          </p:spPr>
          <p:txBody>
            <a:bodyPr wrap="square">
              <a:spAutoFit/>
            </a:bodyPr>
            <a:lstStyle/>
            <a:p>
              <a:pPr algn="ctr"/>
              <a:r>
                <a:rPr lang="en-US" sz="1200" dirty="0"/>
                <a:t>Fishes in the north Atlantic</a:t>
              </a:r>
              <a:endParaRPr lang="en-CA" sz="1200" dirty="0"/>
            </a:p>
          </p:txBody>
        </p:sp>
      </p:grpSp>
      <p:sp>
        <p:nvSpPr>
          <p:cNvPr id="15" name="Rectangle 14"/>
          <p:cNvSpPr/>
          <p:nvPr/>
        </p:nvSpPr>
        <p:spPr>
          <a:xfrm>
            <a:off x="2675639" y="3113965"/>
            <a:ext cx="2526431" cy="338554"/>
          </a:xfrm>
          <a:prstGeom prst="rect">
            <a:avLst/>
          </a:prstGeom>
        </p:spPr>
        <p:txBody>
          <a:bodyPr wrap="square">
            <a:spAutoFit/>
          </a:bodyPr>
          <a:lstStyle/>
          <a:p>
            <a:pPr algn="ctr"/>
            <a:r>
              <a:rPr lang="en-CA" sz="800" dirty="0">
                <a:solidFill>
                  <a:schemeClr val="bg1"/>
                </a:solidFill>
              </a:rPr>
              <a:t>Shifts ranged from 48 to 403 km</a:t>
            </a:r>
          </a:p>
          <a:p>
            <a:pPr algn="ctr"/>
            <a:r>
              <a:rPr lang="en-CA" sz="800" dirty="0">
                <a:solidFill>
                  <a:schemeClr val="bg1"/>
                </a:solidFill>
              </a:rPr>
              <a:t>Perry et al., Science 2005</a:t>
            </a:r>
          </a:p>
        </p:txBody>
      </p:sp>
      <p:grpSp>
        <p:nvGrpSpPr>
          <p:cNvPr id="28" name="Group 27"/>
          <p:cNvGrpSpPr/>
          <p:nvPr/>
        </p:nvGrpSpPr>
        <p:grpSpPr>
          <a:xfrm>
            <a:off x="271134" y="4921423"/>
            <a:ext cx="4892082" cy="1820003"/>
            <a:chOff x="271134" y="4921423"/>
            <a:chExt cx="4892082" cy="1820003"/>
          </a:xfrm>
        </p:grpSpPr>
        <p:grpSp>
          <p:nvGrpSpPr>
            <p:cNvPr id="26" name="Group 25"/>
            <p:cNvGrpSpPr/>
            <p:nvPr/>
          </p:nvGrpSpPr>
          <p:grpSpPr>
            <a:xfrm>
              <a:off x="271134" y="4921423"/>
              <a:ext cx="4892082" cy="1820003"/>
              <a:chOff x="271134" y="4921423"/>
              <a:chExt cx="4892082" cy="1820003"/>
            </a:xfrm>
          </p:grpSpPr>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578" y="5106452"/>
                <a:ext cx="2350619" cy="1634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6452" y="5139189"/>
                <a:ext cx="2456764" cy="160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271134" y="4921423"/>
                <a:ext cx="4892082" cy="307777"/>
              </a:xfrm>
              <a:prstGeom prst="rect">
                <a:avLst/>
              </a:prstGeom>
              <a:solidFill>
                <a:schemeClr val="bg2">
                  <a:lumMod val="75000"/>
                </a:schemeClr>
              </a:solidFill>
            </p:spPr>
            <p:txBody>
              <a:bodyPr wrap="square">
                <a:spAutoFit/>
              </a:bodyPr>
              <a:lstStyle/>
              <a:p>
                <a:pPr algn="ctr"/>
                <a:r>
                  <a:rPr lang="en-CA" sz="1400" dirty="0"/>
                  <a:t>21 out of 36 analyzed species are also moving deeper</a:t>
                </a:r>
              </a:p>
            </p:txBody>
          </p:sp>
        </p:grpSp>
        <p:sp>
          <p:nvSpPr>
            <p:cNvPr id="27" name="Rectangle 26"/>
            <p:cNvSpPr/>
            <p:nvPr/>
          </p:nvSpPr>
          <p:spPr>
            <a:xfrm>
              <a:off x="3744378" y="5238781"/>
              <a:ext cx="1367682" cy="215444"/>
            </a:xfrm>
            <a:prstGeom prst="rect">
              <a:avLst/>
            </a:prstGeom>
          </p:spPr>
          <p:txBody>
            <a:bodyPr wrap="none">
              <a:spAutoFit/>
            </a:bodyPr>
            <a:lstStyle/>
            <a:p>
              <a:r>
                <a:rPr lang="fr-FR" sz="800" dirty="0"/>
                <a:t>Perry et al., Science 2005</a:t>
              </a:r>
            </a:p>
          </p:txBody>
        </p:sp>
      </p:grpSp>
      <p:grpSp>
        <p:nvGrpSpPr>
          <p:cNvPr id="4" name="Group 3"/>
          <p:cNvGrpSpPr/>
          <p:nvPr/>
        </p:nvGrpSpPr>
        <p:grpSpPr>
          <a:xfrm>
            <a:off x="5442189" y="3203384"/>
            <a:ext cx="3340138" cy="1506256"/>
            <a:chOff x="5442189" y="3203384"/>
            <a:chExt cx="3340138" cy="1506256"/>
          </a:xfrm>
        </p:grpSpPr>
        <p:sp>
          <p:nvSpPr>
            <p:cNvPr id="29" name="Rectangle 28"/>
            <p:cNvSpPr/>
            <p:nvPr/>
          </p:nvSpPr>
          <p:spPr>
            <a:xfrm>
              <a:off x="5442189" y="3786310"/>
              <a:ext cx="3340138" cy="923330"/>
            </a:xfrm>
            <a:prstGeom prst="rect">
              <a:avLst/>
            </a:prstGeom>
          </p:spPr>
          <p:txBody>
            <a:bodyPr wrap="square">
              <a:spAutoFit/>
            </a:bodyPr>
            <a:lstStyle/>
            <a:p>
              <a:pPr algn="ctr"/>
              <a:r>
                <a:rPr lang="en-CA" dirty="0"/>
                <a:t>Local extinctions and invasions changing species composition by &gt;60% </a:t>
              </a:r>
              <a:r>
                <a:rPr lang="en-CA" sz="1000" i="1" dirty="0"/>
                <a:t>(Cheung et al. Fish &amp; Fish 2009)</a:t>
              </a:r>
            </a:p>
          </p:txBody>
        </p:sp>
        <p:cxnSp>
          <p:nvCxnSpPr>
            <p:cNvPr id="30" name="Straight Arrow Connector 29"/>
            <p:cNvCxnSpPr/>
            <p:nvPr/>
          </p:nvCxnSpPr>
          <p:spPr>
            <a:xfrm flipH="1">
              <a:off x="7165625" y="3203384"/>
              <a:ext cx="1" cy="661731"/>
            </a:xfrm>
            <a:prstGeom prst="straightConnector1">
              <a:avLst/>
            </a:prstGeom>
            <a:ln w="117475">
              <a:solidFill>
                <a:schemeClr val="accent6">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5292080" y="4785015"/>
            <a:ext cx="3780419" cy="1484818"/>
            <a:chOff x="5292080" y="4785015"/>
            <a:chExt cx="3780419" cy="1484818"/>
          </a:xfrm>
        </p:grpSpPr>
        <p:sp>
          <p:nvSpPr>
            <p:cNvPr id="31" name="Rectangle 30"/>
            <p:cNvSpPr/>
            <p:nvPr/>
          </p:nvSpPr>
          <p:spPr>
            <a:xfrm>
              <a:off x="5292080" y="5346503"/>
              <a:ext cx="3780419" cy="923330"/>
            </a:xfrm>
            <a:prstGeom prst="rect">
              <a:avLst/>
            </a:prstGeom>
          </p:spPr>
          <p:txBody>
            <a:bodyPr wrap="square">
              <a:spAutoFit/>
            </a:bodyPr>
            <a:lstStyle/>
            <a:p>
              <a:pPr algn="ctr"/>
              <a:r>
                <a:rPr lang="en-CA" dirty="0"/>
                <a:t>High risk of impairing functionality of ecosystems and delivery services </a:t>
              </a:r>
              <a:r>
                <a:rPr lang="en-CA" sz="1000" i="1" dirty="0"/>
                <a:t>(Cheung et al. Fish &amp; Fish 2009)</a:t>
              </a:r>
            </a:p>
          </p:txBody>
        </p:sp>
        <p:cxnSp>
          <p:nvCxnSpPr>
            <p:cNvPr id="33" name="Straight Arrow Connector 32"/>
            <p:cNvCxnSpPr/>
            <p:nvPr/>
          </p:nvCxnSpPr>
          <p:spPr>
            <a:xfrm flipH="1">
              <a:off x="7165624" y="4785015"/>
              <a:ext cx="1" cy="661731"/>
            </a:xfrm>
            <a:prstGeom prst="straightConnector1">
              <a:avLst/>
            </a:prstGeom>
            <a:ln w="117475">
              <a:solidFill>
                <a:schemeClr val="accent6">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21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up)">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95" y="908720"/>
            <a:ext cx="7506360" cy="5568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228999"/>
            <a:ext cx="9181531" cy="369332"/>
          </a:xfrm>
          <a:prstGeom prst="rect">
            <a:avLst/>
          </a:prstGeom>
          <a:solidFill>
            <a:schemeClr val="bg1">
              <a:lumMod val="75000"/>
            </a:schemeClr>
          </a:solidFill>
          <a:ln>
            <a:solidFill>
              <a:schemeClr val="bg1">
                <a:lumMod val="75000"/>
              </a:schemeClr>
            </a:solidFill>
          </a:ln>
        </p:spPr>
        <p:txBody>
          <a:bodyPr wrap="square">
            <a:spAutoFit/>
          </a:bodyPr>
          <a:lstStyle/>
          <a:p>
            <a:pPr algn="ctr" fontAlgn="auto">
              <a:spcBef>
                <a:spcPts val="0"/>
              </a:spcBef>
              <a:spcAft>
                <a:spcPts val="0"/>
              </a:spcAft>
              <a:defRPr/>
            </a:pPr>
            <a:r>
              <a:rPr lang="en-US" b="0" dirty="0">
                <a:latin typeface="+mn-lt"/>
                <a:cs typeface="+mn-cs"/>
              </a:rPr>
              <a:t>Consequences of climate change on the ocean</a:t>
            </a:r>
          </a:p>
        </p:txBody>
      </p:sp>
      <p:sp>
        <p:nvSpPr>
          <p:cNvPr id="4" name="Rectangle 3"/>
          <p:cNvSpPr/>
          <p:nvPr/>
        </p:nvSpPr>
        <p:spPr>
          <a:xfrm>
            <a:off x="5957680" y="6230877"/>
            <a:ext cx="2475275" cy="246221"/>
          </a:xfrm>
          <a:prstGeom prst="rect">
            <a:avLst/>
          </a:prstGeom>
        </p:spPr>
        <p:txBody>
          <a:bodyPr wrap="square">
            <a:spAutoFit/>
          </a:bodyPr>
          <a:lstStyle/>
          <a:p>
            <a:r>
              <a:rPr lang="en-CA" sz="1000" dirty="0" err="1"/>
              <a:t>Hoegh-Guldberg</a:t>
            </a:r>
            <a:r>
              <a:rPr lang="en-CA" sz="1000" dirty="0"/>
              <a:t> &amp; Bruno., Science 2010</a:t>
            </a:r>
          </a:p>
        </p:txBody>
      </p:sp>
    </p:spTree>
    <p:extLst>
      <p:ext uri="{BB962C8B-B14F-4D97-AF65-F5344CB8AC3E}">
        <p14:creationId xmlns:p14="http://schemas.microsoft.com/office/powerpoint/2010/main" val="12794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115"/>
          <p:cNvSpPr txBox="1"/>
          <p:nvPr/>
        </p:nvSpPr>
        <p:spPr>
          <a:xfrm>
            <a:off x="1" y="7939"/>
            <a:ext cx="9143999" cy="461665"/>
          </a:xfrm>
          <a:prstGeom prst="rect">
            <a:avLst/>
          </a:prstGeom>
          <a:solidFill>
            <a:schemeClr val="bg2">
              <a:lumMod val="90000"/>
            </a:schemeClr>
          </a:solidFill>
        </p:spPr>
        <p:txBody>
          <a:bodyPr wrap="square" rtlCol="0">
            <a:spAutoFit/>
          </a:bodyPr>
          <a:lstStyle/>
          <a:p>
            <a:pPr algn="ctr"/>
            <a:r>
              <a:rPr lang="en-US" sz="2400" b="1" dirty="0">
                <a:solidFill>
                  <a:srgbClr val="0000FF"/>
                </a:solidFill>
              </a:rPr>
              <a:t>What about impacts on people?</a:t>
            </a:r>
            <a:endParaRPr lang="en-US" b="1" dirty="0">
              <a:solidFill>
                <a:srgbClr val="0000FF"/>
              </a:solidFill>
            </a:endParaRPr>
          </a:p>
        </p:txBody>
      </p:sp>
      <p:pic>
        <p:nvPicPr>
          <p:cNvPr id="4" name="Picture 3"/>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907" y="2505075"/>
            <a:ext cx="9149907"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58785" y="2017106"/>
            <a:ext cx="1440000" cy="338554"/>
          </a:xfrm>
          <a:prstGeom prst="rect">
            <a:avLst/>
          </a:prstGeom>
          <a:solidFill>
            <a:schemeClr val="accent6">
              <a:lumMod val="60000"/>
              <a:lumOff val="40000"/>
              <a:alpha val="50196"/>
            </a:schemeClr>
          </a:solidFill>
        </p:spPr>
        <p:txBody>
          <a:bodyPr wrap="square" rtlCol="0">
            <a:spAutoFit/>
          </a:bodyPr>
          <a:lstStyle/>
          <a:p>
            <a:r>
              <a:rPr lang="en-US" sz="1600" b="1" dirty="0">
                <a:latin typeface="Aharoni" panose="02010803020104030203" pitchFamily="2" charset="-79"/>
                <a:cs typeface="Aharoni" panose="02010803020104030203" pitchFamily="2" charset="-79"/>
              </a:rPr>
              <a:t>Drought </a:t>
            </a:r>
          </a:p>
        </p:txBody>
      </p:sp>
      <p:pic>
        <p:nvPicPr>
          <p:cNvPr id="2053" name="Picture 5"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3082" y="20086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7234" y="3949123"/>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633" y="3605494"/>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7114" y="4264600"/>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6563" y="4794603"/>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2056" y="6157466"/>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740" y="6122521"/>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6370" y="4223830"/>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8899" y="3612289"/>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9426" y="4427678"/>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50991" y="5429441"/>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5811" y="6512743"/>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638423" y="2015053"/>
            <a:ext cx="1440000" cy="360000"/>
          </a:xfrm>
          <a:prstGeom prst="rect">
            <a:avLst/>
          </a:prstGeom>
          <a:solidFill>
            <a:schemeClr val="accent6">
              <a:lumMod val="60000"/>
              <a:lumOff val="40000"/>
              <a:alpha val="50196"/>
            </a:schemeClr>
          </a:solidFill>
        </p:spPr>
        <p:txBody>
          <a:bodyPr wrap="square" rtlCol="0">
            <a:spAutoFit/>
          </a:bodyPr>
          <a:lstStyle/>
          <a:p>
            <a:r>
              <a:rPr lang="en-US" sz="1600" b="1" dirty="0">
                <a:latin typeface="Aharoni" panose="02010803020104030203" pitchFamily="2" charset="-79"/>
                <a:cs typeface="Aharoni" panose="02010803020104030203" pitchFamily="2" charset="-79"/>
              </a:rPr>
              <a:t>Heatwaves</a:t>
            </a:r>
          </a:p>
        </p:txBody>
      </p:sp>
      <p:pic>
        <p:nvPicPr>
          <p:cNvPr id="41"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8770" y="2008187"/>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995" y="356076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1155" y="4050347"/>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0770" y="397986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0790" y="429990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2860" y="552291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6045" y="6202997"/>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3140" y="5437187"/>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9930" y="3859847"/>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655" y="3459797"/>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2990" y="472281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5835" y="428847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3075" y="4739957"/>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3115" y="440277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6045" y="408273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5935" y="296259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8765" y="3625532"/>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725" y="3208337"/>
            <a:ext cx="2408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heatwave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7125" y="4385627"/>
            <a:ext cx="240836" cy="36000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3122526" y="2013828"/>
            <a:ext cx="1440000" cy="360000"/>
          </a:xfrm>
          <a:prstGeom prst="rect">
            <a:avLst/>
          </a:prstGeom>
          <a:solidFill>
            <a:schemeClr val="accent6">
              <a:lumMod val="60000"/>
              <a:lumOff val="40000"/>
              <a:alpha val="50196"/>
            </a:schemeClr>
          </a:solidFill>
        </p:spPr>
        <p:txBody>
          <a:bodyPr wrap="square" rtlCol="0">
            <a:spAutoFit/>
          </a:bodyPr>
          <a:lstStyle/>
          <a:p>
            <a:r>
              <a:rPr lang="en-US" sz="1600" b="1" dirty="0">
                <a:latin typeface="Aharoni" panose="02010803020104030203" pitchFamily="2" charset="-79"/>
                <a:cs typeface="Aharoni" panose="02010803020104030203" pitchFamily="2" charset="-79"/>
              </a:rPr>
              <a:t>Wildfires</a:t>
            </a:r>
          </a:p>
        </p:txBody>
      </p:sp>
      <p:pic>
        <p:nvPicPr>
          <p:cNvPr id="65" name="Picture 5" descr="Image result for wildfire icon"/>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20510" y="200847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 descr="Image result for wildfire icon"/>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829985" y="606422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5" descr="Image result for wildfire icon"/>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42705" y="387918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5" descr="Image result for wildfire icon"/>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769400" y="403158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 descr="Image result for wildfire icon"/>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609380" y="340865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5" descr="Image result for wildfire icon"/>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138970" y="354390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 descr="Image result for wildfire icon"/>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931450" y="597659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 descr="Image result for wildfire icon"/>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0000" y="390585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5" descr="Image result for wildfire icon"/>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740700" y="2831436"/>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4608743" y="2019397"/>
            <a:ext cx="1440000" cy="360000"/>
          </a:xfrm>
          <a:prstGeom prst="rect">
            <a:avLst/>
          </a:prstGeom>
          <a:solidFill>
            <a:schemeClr val="accent6">
              <a:lumMod val="60000"/>
              <a:lumOff val="40000"/>
              <a:alpha val="50196"/>
            </a:schemeClr>
          </a:solidFill>
        </p:spPr>
        <p:txBody>
          <a:bodyPr wrap="square" rtlCol="0">
            <a:spAutoFit/>
          </a:bodyPr>
          <a:lstStyle/>
          <a:p>
            <a:r>
              <a:rPr lang="en-US" sz="1600" b="1" dirty="0">
                <a:latin typeface="Aharoni" panose="02010803020104030203" pitchFamily="2" charset="-79"/>
                <a:cs typeface="Aharoni" panose="02010803020104030203" pitchFamily="2" charset="-79"/>
              </a:rPr>
              <a:t> Rain</a:t>
            </a:r>
          </a:p>
        </p:txBody>
      </p:sp>
      <p:pic>
        <p:nvPicPr>
          <p:cNvPr id="81" name="Picture 3"/>
          <p:cNvPicPr>
            <a:picLocks noChangeAspect="1" noChangeArrowheads="1"/>
          </p:cNvPicPr>
          <p:nvPr/>
        </p:nvPicPr>
        <p:blipFill>
          <a:blip r:embed="rId8" cstate="print">
            <a:duotone>
              <a:prstClr val="black"/>
              <a:schemeClr val="accent1">
                <a:tint val="45000"/>
                <a:satMod val="400000"/>
              </a:schemeClr>
            </a:duotone>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418905" y="2028005"/>
            <a:ext cx="540000"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3"/>
          <p:cNvPicPr>
            <a:picLocks noChangeAspect="1" noChangeArrowheads="1"/>
          </p:cNvPicPr>
          <p:nvPr/>
        </p:nvPicPr>
        <p:blipFill>
          <a:blip r:embed="rId10" cstate="print">
            <a:duotone>
              <a:schemeClr val="accent1">
                <a:shade val="45000"/>
                <a:satMod val="135000"/>
              </a:schemeClr>
              <a:prstClr val="white"/>
            </a:duotone>
            <a:extLst>
              <a:ext uri="{BEBA8EAE-BF5A-486C-A8C5-ECC9F3942E4B}">
                <a14:imgProps xmlns:a14="http://schemas.microsoft.com/office/drawing/2010/main">
                  <a14:imgLayer r:embed="rId11">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831330" y="4320540"/>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42900" y="3689985"/>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958965" y="3899535"/>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88555" y="4531995"/>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538085" y="4781550"/>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867650" y="5814060"/>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402955" y="6543675"/>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251585" y="6198870"/>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66725" y="5253990"/>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980170" y="5446395"/>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732520" y="4638675"/>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684770" y="3888105"/>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459480" y="4640580"/>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669030" y="4712970"/>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38475" y="4568190"/>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90575" y="3457575"/>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3"/>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25780" y="3850005"/>
            <a:ext cx="270000"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 name="TextBox 104"/>
          <p:cNvSpPr txBox="1"/>
          <p:nvPr/>
        </p:nvSpPr>
        <p:spPr>
          <a:xfrm>
            <a:off x="6088565" y="2024391"/>
            <a:ext cx="1440000" cy="360000"/>
          </a:xfrm>
          <a:prstGeom prst="rect">
            <a:avLst/>
          </a:prstGeom>
          <a:solidFill>
            <a:schemeClr val="accent6">
              <a:lumMod val="60000"/>
              <a:lumOff val="40000"/>
              <a:alpha val="50196"/>
            </a:schemeClr>
          </a:solidFill>
        </p:spPr>
        <p:txBody>
          <a:bodyPr wrap="square" rtlCol="0">
            <a:spAutoFit/>
          </a:bodyPr>
          <a:lstStyle/>
          <a:p>
            <a:r>
              <a:rPr lang="en-US" sz="1600" b="1" dirty="0">
                <a:latin typeface="Aharoni" panose="02010803020104030203" pitchFamily="2" charset="-79"/>
                <a:cs typeface="Aharoni" panose="02010803020104030203" pitchFamily="2" charset="-79"/>
              </a:rPr>
              <a:t>Floods</a:t>
            </a:r>
          </a:p>
        </p:txBody>
      </p:sp>
      <p:pic>
        <p:nvPicPr>
          <p:cNvPr id="106" name="Picture 2" descr="Related ima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7062" y="2057228"/>
            <a:ext cx="366221" cy="2520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Related ima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6510" y="4661217"/>
            <a:ext cx="366221" cy="25200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Related ima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34655" y="5676582"/>
            <a:ext cx="366221" cy="25200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Related ima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3650" y="5663247"/>
            <a:ext cx="366221" cy="2520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Related ima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6085" y="4392612"/>
            <a:ext cx="366221" cy="2520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Related ima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145" y="3767772"/>
            <a:ext cx="366221" cy="252000"/>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p:cNvSpPr txBox="1"/>
          <p:nvPr/>
        </p:nvSpPr>
        <p:spPr>
          <a:xfrm>
            <a:off x="7558510" y="2015968"/>
            <a:ext cx="1440000" cy="360000"/>
          </a:xfrm>
          <a:prstGeom prst="rect">
            <a:avLst/>
          </a:prstGeom>
          <a:solidFill>
            <a:schemeClr val="accent6">
              <a:lumMod val="60000"/>
              <a:lumOff val="40000"/>
              <a:alpha val="50196"/>
            </a:schemeClr>
          </a:solidFill>
        </p:spPr>
        <p:txBody>
          <a:bodyPr wrap="square" rtlCol="0">
            <a:spAutoFit/>
          </a:bodyPr>
          <a:lstStyle/>
          <a:p>
            <a:r>
              <a:rPr lang="en-US" sz="1600" b="1" dirty="0">
                <a:latin typeface="Aharoni" panose="02010803020104030203" pitchFamily="2" charset="-79"/>
                <a:cs typeface="Aharoni" panose="02010803020104030203" pitchFamily="2" charset="-79"/>
              </a:rPr>
              <a:t>Storms</a:t>
            </a:r>
          </a:p>
        </p:txBody>
      </p:sp>
      <p:pic>
        <p:nvPicPr>
          <p:cNvPr id="118" name="Picture 1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449809" y="2016640"/>
            <a:ext cx="497237" cy="360000"/>
          </a:xfrm>
          <a:prstGeom prst="rect">
            <a:avLst/>
          </a:prstGeom>
        </p:spPr>
      </p:pic>
      <p:pic>
        <p:nvPicPr>
          <p:cNvPr id="119" name="Picture 118"/>
          <p:cNvPicPr>
            <a:picLocks noChangeAspect="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25613" y="4772459"/>
            <a:ext cx="348066" cy="252000"/>
          </a:xfrm>
          <a:prstGeom prst="rect">
            <a:avLst/>
          </a:prstGeom>
        </p:spPr>
      </p:pic>
      <p:pic>
        <p:nvPicPr>
          <p:cNvPr id="120" name="Picture 119"/>
          <p:cNvPicPr>
            <a:picLocks noChangeAspect="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0074" y="4517165"/>
            <a:ext cx="348066" cy="252000"/>
          </a:xfrm>
          <a:prstGeom prst="rect">
            <a:avLst/>
          </a:prstGeom>
        </p:spPr>
      </p:pic>
      <p:pic>
        <p:nvPicPr>
          <p:cNvPr id="121" name="Picture 120"/>
          <p:cNvPicPr>
            <a:picLocks noChangeAspect="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858652" y="4058024"/>
            <a:ext cx="348066" cy="252000"/>
          </a:xfrm>
          <a:prstGeom prst="rect">
            <a:avLst/>
          </a:prstGeom>
        </p:spPr>
      </p:pic>
      <p:pic>
        <p:nvPicPr>
          <p:cNvPr id="122" name="Picture 121"/>
          <p:cNvPicPr>
            <a:picLocks noChangeAspect="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603358" y="4594822"/>
            <a:ext cx="348066" cy="252000"/>
          </a:xfrm>
          <a:prstGeom prst="rect">
            <a:avLst/>
          </a:prstGeom>
        </p:spPr>
      </p:pic>
      <p:pic>
        <p:nvPicPr>
          <p:cNvPr id="123" name="Picture 122"/>
          <p:cNvPicPr>
            <a:picLocks noChangeAspect="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83997" y="4403594"/>
            <a:ext cx="348066" cy="252000"/>
          </a:xfrm>
          <a:prstGeom prst="rect">
            <a:avLst/>
          </a:prstGeom>
        </p:spPr>
      </p:pic>
      <p:pic>
        <p:nvPicPr>
          <p:cNvPr id="124" name="Picture 123"/>
          <p:cNvPicPr>
            <a:picLocks noChangeAspect="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64886" y="4717130"/>
            <a:ext cx="348066" cy="252000"/>
          </a:xfrm>
          <a:prstGeom prst="rect">
            <a:avLst/>
          </a:prstGeom>
        </p:spPr>
      </p:pic>
      <p:pic>
        <p:nvPicPr>
          <p:cNvPr id="125" name="Picture 124"/>
          <p:cNvPicPr>
            <a:picLocks noChangeAspect="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921134" y="3605677"/>
            <a:ext cx="348066" cy="252000"/>
          </a:xfrm>
          <a:prstGeom prst="rect">
            <a:avLst/>
          </a:prstGeom>
        </p:spPr>
      </p:pic>
      <p:grpSp>
        <p:nvGrpSpPr>
          <p:cNvPr id="34" name="Group 33"/>
          <p:cNvGrpSpPr/>
          <p:nvPr/>
        </p:nvGrpSpPr>
        <p:grpSpPr>
          <a:xfrm>
            <a:off x="536217" y="536615"/>
            <a:ext cx="5400000" cy="6120000"/>
            <a:chOff x="536217" y="536615"/>
            <a:chExt cx="5400000" cy="6120000"/>
          </a:xfrm>
        </p:grpSpPr>
        <p:sp>
          <p:nvSpPr>
            <p:cNvPr id="130" name="Rectangle 129"/>
            <p:cNvSpPr/>
            <p:nvPr/>
          </p:nvSpPr>
          <p:spPr>
            <a:xfrm>
              <a:off x="536217" y="536615"/>
              <a:ext cx="5400000" cy="612000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4370" y="1045845"/>
              <a:ext cx="5057775" cy="5492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32" name="Rounded Rectangle 131"/>
            <p:cNvSpPr/>
            <p:nvPr/>
          </p:nvSpPr>
          <p:spPr>
            <a:xfrm>
              <a:off x="606395" y="617317"/>
              <a:ext cx="2002509" cy="288032"/>
            </a:xfrm>
            <a:prstGeom prst="roundRect">
              <a:avLst>
                <a:gd name="adj" fmla="val 50000"/>
              </a:avLst>
            </a:prstGeom>
            <a:solidFill>
              <a:schemeClr val="accent2">
                <a:lumMod val="40000"/>
                <a:lumOff val="60000"/>
              </a:schemeClr>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South Africa, 2018   </a:t>
              </a:r>
            </a:p>
          </p:txBody>
        </p:sp>
      </p:grpSp>
      <p:grpSp>
        <p:nvGrpSpPr>
          <p:cNvPr id="60" name="Group 59"/>
          <p:cNvGrpSpPr/>
          <p:nvPr/>
        </p:nvGrpSpPr>
        <p:grpSpPr>
          <a:xfrm>
            <a:off x="831221" y="452431"/>
            <a:ext cx="5400000" cy="6120000"/>
            <a:chOff x="3634303" y="471760"/>
            <a:chExt cx="5400000" cy="6120000"/>
          </a:xfrm>
        </p:grpSpPr>
        <p:sp>
          <p:nvSpPr>
            <p:cNvPr id="61" name="Rectangle 60"/>
            <p:cNvSpPr/>
            <p:nvPr/>
          </p:nvSpPr>
          <p:spPr>
            <a:xfrm>
              <a:off x="3634303" y="471760"/>
              <a:ext cx="5400000" cy="612000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45505" y="1671547"/>
              <a:ext cx="5178732" cy="4090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Rounded Rectangle 62"/>
            <p:cNvSpPr/>
            <p:nvPr/>
          </p:nvSpPr>
          <p:spPr>
            <a:xfrm>
              <a:off x="3677062" y="509715"/>
              <a:ext cx="2002509" cy="288032"/>
            </a:xfrm>
            <a:prstGeom prst="roundRect">
              <a:avLst>
                <a:gd name="adj" fmla="val 50000"/>
              </a:avLst>
            </a:prstGeom>
            <a:solidFill>
              <a:schemeClr val="accent2">
                <a:lumMod val="40000"/>
                <a:lumOff val="60000"/>
              </a:schemeClr>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Australia, 2019   </a:t>
              </a:r>
            </a:p>
          </p:txBody>
        </p:sp>
      </p:grpSp>
      <p:grpSp>
        <p:nvGrpSpPr>
          <p:cNvPr id="75" name="Group 74"/>
          <p:cNvGrpSpPr/>
          <p:nvPr/>
        </p:nvGrpSpPr>
        <p:grpSpPr>
          <a:xfrm>
            <a:off x="987167" y="551188"/>
            <a:ext cx="5400000" cy="6120000"/>
            <a:chOff x="2822446" y="568915"/>
            <a:chExt cx="5400000" cy="6120000"/>
          </a:xfrm>
        </p:grpSpPr>
        <p:sp>
          <p:nvSpPr>
            <p:cNvPr id="76" name="Rectangle 75"/>
            <p:cNvSpPr/>
            <p:nvPr/>
          </p:nvSpPr>
          <p:spPr>
            <a:xfrm>
              <a:off x="2822446" y="568915"/>
              <a:ext cx="5400000" cy="612000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3"/>
            <p:cNvPicPr>
              <a:picLocks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114674" y="1028700"/>
              <a:ext cx="4663441" cy="5434240"/>
            </a:xfrm>
            <a:prstGeom prst="rect">
              <a:avLst/>
            </a:prstGeom>
            <a:solidFill>
              <a:srgbClr val="FFFFFF">
                <a:shade val="85000"/>
              </a:srgbClr>
            </a:solidFill>
            <a:ln w="9525">
              <a:noFill/>
              <a:miter lim="800000"/>
              <a:headEnd/>
              <a:tailEnd/>
            </a:ln>
            <a:effectLst>
              <a:outerShdw blurRad="55000" dist="18000" dir="5400000" algn="tl" rotWithShape="0">
                <a:srgbClr val="000000">
                  <a:alpha val="40000"/>
                </a:srgbClr>
              </a:outerShdw>
            </a:effectLst>
            <a:extLst/>
          </p:spPr>
        </p:pic>
        <p:sp>
          <p:nvSpPr>
            <p:cNvPr id="78" name="Rounded Rectangle 77"/>
            <p:cNvSpPr/>
            <p:nvPr/>
          </p:nvSpPr>
          <p:spPr>
            <a:xfrm>
              <a:off x="2855461" y="626903"/>
              <a:ext cx="2002509" cy="288032"/>
            </a:xfrm>
            <a:prstGeom prst="roundRect">
              <a:avLst>
                <a:gd name="adj" fmla="val 50000"/>
              </a:avLst>
            </a:prstGeom>
            <a:solidFill>
              <a:schemeClr val="accent2">
                <a:lumMod val="40000"/>
                <a:lumOff val="60000"/>
              </a:schemeClr>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Chile, 2018   </a:t>
              </a:r>
            </a:p>
          </p:txBody>
        </p:sp>
      </p:grpSp>
      <p:grpSp>
        <p:nvGrpSpPr>
          <p:cNvPr id="99" name="Group 98"/>
          <p:cNvGrpSpPr/>
          <p:nvPr/>
        </p:nvGrpSpPr>
        <p:grpSpPr>
          <a:xfrm>
            <a:off x="1215282" y="604393"/>
            <a:ext cx="5400000" cy="6120000"/>
            <a:chOff x="2856736" y="568915"/>
            <a:chExt cx="5400000" cy="6120000"/>
          </a:xfrm>
        </p:grpSpPr>
        <p:grpSp>
          <p:nvGrpSpPr>
            <p:cNvPr id="100" name="Group 99"/>
            <p:cNvGrpSpPr/>
            <p:nvPr/>
          </p:nvGrpSpPr>
          <p:grpSpPr>
            <a:xfrm>
              <a:off x="2856736" y="568915"/>
              <a:ext cx="5400000" cy="6120000"/>
              <a:chOff x="2856736" y="568915"/>
              <a:chExt cx="5400000" cy="6120000"/>
            </a:xfrm>
          </p:grpSpPr>
          <p:sp>
            <p:nvSpPr>
              <p:cNvPr id="102" name="Rectangle 101"/>
              <p:cNvSpPr/>
              <p:nvPr/>
            </p:nvSpPr>
            <p:spPr>
              <a:xfrm>
                <a:off x="2856736" y="568915"/>
                <a:ext cx="5400000" cy="612000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2925946" y="723423"/>
                <a:ext cx="2888114" cy="288032"/>
              </a:xfrm>
              <a:prstGeom prst="roundRect">
                <a:avLst>
                  <a:gd name="adj" fmla="val 50000"/>
                </a:avLst>
              </a:prstGeom>
              <a:solidFill>
                <a:schemeClr val="accent2">
                  <a:lumMod val="40000"/>
                  <a:lumOff val="60000"/>
                </a:schemeClr>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Minnesota and Wisconsin, 2018</a:t>
                </a:r>
              </a:p>
            </p:txBody>
          </p:sp>
        </p:grpSp>
        <p:pic>
          <p:nvPicPr>
            <p:cNvPr id="101"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55403" y="1223010"/>
              <a:ext cx="4815959" cy="53133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2" name="Group 111"/>
          <p:cNvGrpSpPr/>
          <p:nvPr/>
        </p:nvGrpSpPr>
        <p:grpSpPr>
          <a:xfrm>
            <a:off x="1266119" y="676118"/>
            <a:ext cx="5400000" cy="6120000"/>
            <a:chOff x="2856736" y="568915"/>
            <a:chExt cx="5400000" cy="6120000"/>
          </a:xfrm>
        </p:grpSpPr>
        <p:sp>
          <p:nvSpPr>
            <p:cNvPr id="113" name="Rectangle 112"/>
            <p:cNvSpPr/>
            <p:nvPr/>
          </p:nvSpPr>
          <p:spPr>
            <a:xfrm>
              <a:off x="2856736" y="568915"/>
              <a:ext cx="5400000" cy="612000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3040246" y="720248"/>
              <a:ext cx="2002509" cy="288032"/>
            </a:xfrm>
            <a:prstGeom prst="roundRect">
              <a:avLst>
                <a:gd name="adj" fmla="val 50000"/>
              </a:avLst>
            </a:prstGeom>
            <a:solidFill>
              <a:schemeClr val="accent2">
                <a:lumMod val="40000"/>
                <a:lumOff val="60000"/>
              </a:schemeClr>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South Asia, 2017</a:t>
              </a:r>
            </a:p>
          </p:txBody>
        </p:sp>
        <p:pic>
          <p:nvPicPr>
            <p:cNvPr id="115" name="Picture 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28622" y="1697356"/>
              <a:ext cx="5017911" cy="42405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6" name="Group 125"/>
          <p:cNvGrpSpPr/>
          <p:nvPr/>
        </p:nvGrpSpPr>
        <p:grpSpPr>
          <a:xfrm>
            <a:off x="1726842" y="796667"/>
            <a:ext cx="5400000" cy="6120000"/>
            <a:chOff x="2856736" y="568915"/>
            <a:chExt cx="5400000" cy="6120000"/>
          </a:xfrm>
        </p:grpSpPr>
        <p:sp>
          <p:nvSpPr>
            <p:cNvPr id="127" name="Rectangle 126"/>
            <p:cNvSpPr/>
            <p:nvPr/>
          </p:nvSpPr>
          <p:spPr>
            <a:xfrm>
              <a:off x="2856736" y="568915"/>
              <a:ext cx="5400000" cy="612000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964046" y="635537"/>
              <a:ext cx="2282470" cy="288032"/>
            </a:xfrm>
            <a:prstGeom prst="roundRect">
              <a:avLst>
                <a:gd name="adj" fmla="val 50000"/>
              </a:avLst>
            </a:prstGeom>
            <a:solidFill>
              <a:schemeClr val="accent2">
                <a:lumMod val="40000"/>
                <a:lumOff val="60000"/>
              </a:schemeClr>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Haiyan, Philippines 2016 </a:t>
              </a:r>
            </a:p>
          </p:txBody>
        </p:sp>
        <p:pic>
          <p:nvPicPr>
            <p:cNvPr id="129"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3421" y="1087011"/>
              <a:ext cx="4817587" cy="5480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8816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5.55556E-7 4.44444E-6 L -0.25625 -0.35996 " pathEditMode="relative" rAng="0" ptsTypes="AA">
                                      <p:cBhvr>
                                        <p:cTn id="13" dur="2000" fill="hold"/>
                                        <p:tgtEl>
                                          <p:spTgt spid="34"/>
                                        </p:tgtEl>
                                        <p:attrNameLst>
                                          <p:attrName>ppt_x</p:attrName>
                                          <p:attrName>ppt_y</p:attrName>
                                        </p:attrNameLst>
                                      </p:cBhvr>
                                      <p:rCtr x="-12812" y="-18009"/>
                                    </p:animMotion>
                                  </p:childTnLst>
                                </p:cTn>
                              </p:par>
                              <p:par>
                                <p:cTn id="14" presetID="6" presetClass="emph" presetSubtype="0" fill="hold" nodeType="withEffect">
                                  <p:stCondLst>
                                    <p:cond delay="0"/>
                                  </p:stCondLst>
                                  <p:childTnLst>
                                    <p:animScale>
                                      <p:cBhvr>
                                        <p:cTn id="15" dur="2000" fill="hold"/>
                                        <p:tgtEl>
                                          <p:spTgt spid="34"/>
                                        </p:tgtEl>
                                      </p:cBhvr>
                                      <p:by x="25000" y="25000"/>
                                    </p:animScale>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500"/>
                            </p:stCondLst>
                            <p:childTnLst>
                              <p:par>
                                <p:cTn id="23" presetID="53" presetClass="entr" presetSubtype="16" fill="hold" nodeType="afterEffect">
                                  <p:stCondLst>
                                    <p:cond delay="0"/>
                                  </p:stCondLst>
                                  <p:childTnLst>
                                    <p:set>
                                      <p:cBhvr>
                                        <p:cTn id="24" dur="1" fill="hold">
                                          <p:stCondLst>
                                            <p:cond delay="0"/>
                                          </p:stCondLst>
                                        </p:cTn>
                                        <p:tgtEl>
                                          <p:spTgt spid="2053"/>
                                        </p:tgtEl>
                                        <p:attrNameLst>
                                          <p:attrName>style.visibility</p:attrName>
                                        </p:attrNameLst>
                                      </p:cBhvr>
                                      <p:to>
                                        <p:strVal val="visible"/>
                                      </p:to>
                                    </p:set>
                                    <p:anim calcmode="lin" valueType="num">
                                      <p:cBhvr>
                                        <p:cTn id="25" dur="500" fill="hold"/>
                                        <p:tgtEl>
                                          <p:spTgt spid="2053"/>
                                        </p:tgtEl>
                                        <p:attrNameLst>
                                          <p:attrName>ppt_w</p:attrName>
                                        </p:attrNameLst>
                                      </p:cBhvr>
                                      <p:tavLst>
                                        <p:tav tm="0">
                                          <p:val>
                                            <p:fltVal val="0"/>
                                          </p:val>
                                        </p:tav>
                                        <p:tav tm="100000">
                                          <p:val>
                                            <p:strVal val="#ppt_w"/>
                                          </p:val>
                                        </p:tav>
                                      </p:tavLst>
                                    </p:anim>
                                    <p:anim calcmode="lin" valueType="num">
                                      <p:cBhvr>
                                        <p:cTn id="26" dur="500" fill="hold"/>
                                        <p:tgtEl>
                                          <p:spTgt spid="2053"/>
                                        </p:tgtEl>
                                        <p:attrNameLst>
                                          <p:attrName>ppt_h</p:attrName>
                                        </p:attrNameLst>
                                      </p:cBhvr>
                                      <p:tavLst>
                                        <p:tav tm="0">
                                          <p:val>
                                            <p:fltVal val="0"/>
                                          </p:val>
                                        </p:tav>
                                        <p:tav tm="100000">
                                          <p:val>
                                            <p:strVal val="#ppt_h"/>
                                          </p:val>
                                        </p:tav>
                                      </p:tavLst>
                                    </p:anim>
                                    <p:animEffect transition="in" filter="fade">
                                      <p:cBhvr>
                                        <p:cTn id="27" dur="500"/>
                                        <p:tgtEl>
                                          <p:spTgt spid="2053"/>
                                        </p:tgtEl>
                                      </p:cBhvr>
                                    </p:animEffect>
                                  </p:childTnLst>
                                </p:cTn>
                              </p:par>
                              <p:par>
                                <p:cTn id="28" presetID="53" presetClass="entr" presetSubtype="16"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53" presetClass="entr" presetSubtype="16"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53" presetClass="entr" presetSubtype="16"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53" presetClass="entr" presetSubtype="16"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childTnLst>
                                </p:cTn>
                              </p:par>
                              <p:par>
                                <p:cTn id="48" presetID="53" presetClass="entr" presetSubtype="16"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fltVal val="0"/>
                                          </p:val>
                                        </p:tav>
                                        <p:tav tm="100000">
                                          <p:val>
                                            <p:strVal val="#ppt_w"/>
                                          </p:val>
                                        </p:tav>
                                      </p:tavLst>
                                    </p:anim>
                                    <p:anim calcmode="lin" valueType="num">
                                      <p:cBhvr>
                                        <p:cTn id="51" dur="500" fill="hold"/>
                                        <p:tgtEl>
                                          <p:spTgt spid="27"/>
                                        </p:tgtEl>
                                        <p:attrNameLst>
                                          <p:attrName>ppt_h</p:attrName>
                                        </p:attrNameLst>
                                      </p:cBhvr>
                                      <p:tavLst>
                                        <p:tav tm="0">
                                          <p:val>
                                            <p:fltVal val="0"/>
                                          </p:val>
                                        </p:tav>
                                        <p:tav tm="100000">
                                          <p:val>
                                            <p:strVal val="#ppt_h"/>
                                          </p:val>
                                        </p:tav>
                                      </p:tavLst>
                                    </p:anim>
                                    <p:animEffect transition="in" filter="fade">
                                      <p:cBhvr>
                                        <p:cTn id="52" dur="500"/>
                                        <p:tgtEl>
                                          <p:spTgt spid="27"/>
                                        </p:tgtEl>
                                      </p:cBhvr>
                                    </p:animEffect>
                                  </p:childTnLst>
                                </p:cTn>
                              </p:par>
                              <p:par>
                                <p:cTn id="53" presetID="53" presetClass="entr" presetSubtype="16"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Effect transition="in" filter="fade">
                                      <p:cBhvr>
                                        <p:cTn id="57" dur="500"/>
                                        <p:tgtEl>
                                          <p:spTgt spid="28"/>
                                        </p:tgtEl>
                                      </p:cBhvr>
                                    </p:animEffect>
                                  </p:childTnLst>
                                </p:cTn>
                              </p:par>
                              <p:par>
                                <p:cTn id="58" presetID="53" presetClass="entr" presetSubtype="16"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p:cTn id="60" dur="500" fill="hold"/>
                                        <p:tgtEl>
                                          <p:spTgt spid="29"/>
                                        </p:tgtEl>
                                        <p:attrNameLst>
                                          <p:attrName>ppt_w</p:attrName>
                                        </p:attrNameLst>
                                      </p:cBhvr>
                                      <p:tavLst>
                                        <p:tav tm="0">
                                          <p:val>
                                            <p:fltVal val="0"/>
                                          </p:val>
                                        </p:tav>
                                        <p:tav tm="100000">
                                          <p:val>
                                            <p:strVal val="#ppt_w"/>
                                          </p:val>
                                        </p:tav>
                                      </p:tavLst>
                                    </p:anim>
                                    <p:anim calcmode="lin" valueType="num">
                                      <p:cBhvr>
                                        <p:cTn id="61" dur="500" fill="hold"/>
                                        <p:tgtEl>
                                          <p:spTgt spid="29"/>
                                        </p:tgtEl>
                                        <p:attrNameLst>
                                          <p:attrName>ppt_h</p:attrName>
                                        </p:attrNameLst>
                                      </p:cBhvr>
                                      <p:tavLst>
                                        <p:tav tm="0">
                                          <p:val>
                                            <p:fltVal val="0"/>
                                          </p:val>
                                        </p:tav>
                                        <p:tav tm="100000">
                                          <p:val>
                                            <p:strVal val="#ppt_h"/>
                                          </p:val>
                                        </p:tav>
                                      </p:tavLst>
                                    </p:anim>
                                    <p:animEffect transition="in" filter="fade">
                                      <p:cBhvr>
                                        <p:cTn id="62" dur="500"/>
                                        <p:tgtEl>
                                          <p:spTgt spid="29"/>
                                        </p:tgtEl>
                                      </p:cBhvr>
                                    </p:animEffect>
                                  </p:childTnLst>
                                </p:cTn>
                              </p:par>
                              <p:par>
                                <p:cTn id="63" presetID="53" presetClass="entr" presetSubtype="16"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Effect transition="in" filter="fade">
                                      <p:cBhvr>
                                        <p:cTn id="67" dur="500"/>
                                        <p:tgtEl>
                                          <p:spTgt spid="30"/>
                                        </p:tgtEl>
                                      </p:cBhvr>
                                    </p:animEffect>
                                  </p:childTnLst>
                                </p:cTn>
                              </p:par>
                              <p:par>
                                <p:cTn id="68" presetID="53" presetClass="entr" presetSubtype="16" fill="hold"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500" fill="hold"/>
                                        <p:tgtEl>
                                          <p:spTgt spid="31"/>
                                        </p:tgtEl>
                                        <p:attrNameLst>
                                          <p:attrName>ppt_w</p:attrName>
                                        </p:attrNameLst>
                                      </p:cBhvr>
                                      <p:tavLst>
                                        <p:tav tm="0">
                                          <p:val>
                                            <p:fltVal val="0"/>
                                          </p:val>
                                        </p:tav>
                                        <p:tav tm="100000">
                                          <p:val>
                                            <p:strVal val="#ppt_w"/>
                                          </p:val>
                                        </p:tav>
                                      </p:tavLst>
                                    </p:anim>
                                    <p:anim calcmode="lin" valueType="num">
                                      <p:cBhvr>
                                        <p:cTn id="71" dur="500" fill="hold"/>
                                        <p:tgtEl>
                                          <p:spTgt spid="31"/>
                                        </p:tgtEl>
                                        <p:attrNameLst>
                                          <p:attrName>ppt_h</p:attrName>
                                        </p:attrNameLst>
                                      </p:cBhvr>
                                      <p:tavLst>
                                        <p:tav tm="0">
                                          <p:val>
                                            <p:fltVal val="0"/>
                                          </p:val>
                                        </p:tav>
                                        <p:tav tm="100000">
                                          <p:val>
                                            <p:strVal val="#ppt_h"/>
                                          </p:val>
                                        </p:tav>
                                      </p:tavLst>
                                    </p:anim>
                                    <p:animEffect transition="in" filter="fade">
                                      <p:cBhvr>
                                        <p:cTn id="72" dur="500"/>
                                        <p:tgtEl>
                                          <p:spTgt spid="31"/>
                                        </p:tgtEl>
                                      </p:cBhvr>
                                    </p:animEffect>
                                  </p:childTnLst>
                                </p:cTn>
                              </p:par>
                              <p:par>
                                <p:cTn id="73" presetID="53" presetClass="entr" presetSubtype="16"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p:cTn id="75" dur="500" fill="hold"/>
                                        <p:tgtEl>
                                          <p:spTgt spid="32"/>
                                        </p:tgtEl>
                                        <p:attrNameLst>
                                          <p:attrName>ppt_w</p:attrName>
                                        </p:attrNameLst>
                                      </p:cBhvr>
                                      <p:tavLst>
                                        <p:tav tm="0">
                                          <p:val>
                                            <p:fltVal val="0"/>
                                          </p:val>
                                        </p:tav>
                                        <p:tav tm="100000">
                                          <p:val>
                                            <p:strVal val="#ppt_w"/>
                                          </p:val>
                                        </p:tav>
                                      </p:tavLst>
                                    </p:anim>
                                    <p:anim calcmode="lin" valueType="num">
                                      <p:cBhvr>
                                        <p:cTn id="76" dur="500" fill="hold"/>
                                        <p:tgtEl>
                                          <p:spTgt spid="32"/>
                                        </p:tgtEl>
                                        <p:attrNameLst>
                                          <p:attrName>ppt_h</p:attrName>
                                        </p:attrNameLst>
                                      </p:cBhvr>
                                      <p:tavLst>
                                        <p:tav tm="0">
                                          <p:val>
                                            <p:fltVal val="0"/>
                                          </p:val>
                                        </p:tav>
                                        <p:tav tm="100000">
                                          <p:val>
                                            <p:strVal val="#ppt_h"/>
                                          </p:val>
                                        </p:tav>
                                      </p:tavLst>
                                    </p:anim>
                                    <p:animEffect transition="in" filter="fade">
                                      <p:cBhvr>
                                        <p:cTn id="77" dur="500"/>
                                        <p:tgtEl>
                                          <p:spTgt spid="32"/>
                                        </p:tgtEl>
                                      </p:cBhvr>
                                    </p:animEffect>
                                  </p:childTnLst>
                                </p:cTn>
                              </p:par>
                              <p:par>
                                <p:cTn id="78" presetID="53" presetClass="entr" presetSubtype="16" fill="hold" nodeType="with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p:cTn id="80" dur="500" fill="hold"/>
                                        <p:tgtEl>
                                          <p:spTgt spid="33"/>
                                        </p:tgtEl>
                                        <p:attrNameLst>
                                          <p:attrName>ppt_w</p:attrName>
                                        </p:attrNameLst>
                                      </p:cBhvr>
                                      <p:tavLst>
                                        <p:tav tm="0">
                                          <p:val>
                                            <p:fltVal val="0"/>
                                          </p:val>
                                        </p:tav>
                                        <p:tav tm="100000">
                                          <p:val>
                                            <p:strVal val="#ppt_w"/>
                                          </p:val>
                                        </p:tav>
                                      </p:tavLst>
                                    </p:anim>
                                    <p:anim calcmode="lin" valueType="num">
                                      <p:cBhvr>
                                        <p:cTn id="81" dur="500" fill="hold"/>
                                        <p:tgtEl>
                                          <p:spTgt spid="33"/>
                                        </p:tgtEl>
                                        <p:attrNameLst>
                                          <p:attrName>ppt_h</p:attrName>
                                        </p:attrNameLst>
                                      </p:cBhvr>
                                      <p:tavLst>
                                        <p:tav tm="0">
                                          <p:val>
                                            <p:fltVal val="0"/>
                                          </p:val>
                                        </p:tav>
                                        <p:tav tm="100000">
                                          <p:val>
                                            <p:strVal val="#ppt_h"/>
                                          </p:val>
                                        </p:tav>
                                      </p:tavLst>
                                    </p:anim>
                                    <p:animEffect transition="in" filter="fade">
                                      <p:cBhvr>
                                        <p:cTn id="82" dur="500"/>
                                        <p:tgtEl>
                                          <p:spTgt spid="33"/>
                                        </p:tgtEl>
                                      </p:cBhvr>
                                    </p:animEffect>
                                  </p:childTnLst>
                                </p:cTn>
                              </p:par>
                              <p:par>
                                <p:cTn id="83" presetID="26" presetClass="emph" presetSubtype="0" repeatCount="indefinite" fill="hold" nodeType="withEffect">
                                  <p:stCondLst>
                                    <p:cond delay="0"/>
                                  </p:stCondLst>
                                  <p:childTnLst>
                                    <p:animEffect transition="out" filter="fade">
                                      <p:cBhvr>
                                        <p:cTn id="84" dur="1000" tmFilter="0, 0; .2, .5; .8, .5; 1, 0"/>
                                        <p:tgtEl>
                                          <p:spTgt spid="2053"/>
                                        </p:tgtEl>
                                      </p:cBhvr>
                                    </p:animEffect>
                                    <p:animScale>
                                      <p:cBhvr>
                                        <p:cTn id="85" dur="500" autoRev="1" fill="hold"/>
                                        <p:tgtEl>
                                          <p:spTgt spid="2053"/>
                                        </p:tgtEl>
                                      </p:cBhvr>
                                      <p:by x="105000" y="105000"/>
                                    </p:animScale>
                                  </p:childTnLst>
                                </p:cTn>
                              </p:par>
                              <p:par>
                                <p:cTn id="86" presetID="26" presetClass="emph" presetSubtype="0" repeatCount="indefinite" fill="hold" nodeType="withEffect">
                                  <p:stCondLst>
                                    <p:cond delay="0"/>
                                  </p:stCondLst>
                                  <p:childTnLst>
                                    <p:animEffect transition="out" filter="fade">
                                      <p:cBhvr>
                                        <p:cTn id="87" dur="1000" tmFilter="0, 0; .2, .5; .8, .5; 1, 0"/>
                                        <p:tgtEl>
                                          <p:spTgt spid="23"/>
                                        </p:tgtEl>
                                      </p:cBhvr>
                                    </p:animEffect>
                                    <p:animScale>
                                      <p:cBhvr>
                                        <p:cTn id="88" dur="500" autoRev="1" fill="hold"/>
                                        <p:tgtEl>
                                          <p:spTgt spid="23"/>
                                        </p:tgtEl>
                                      </p:cBhvr>
                                      <p:by x="105000" y="105000"/>
                                    </p:animScale>
                                  </p:childTnLst>
                                </p:cTn>
                              </p:par>
                              <p:par>
                                <p:cTn id="89" presetID="26" presetClass="emph" presetSubtype="0" repeatCount="indefinite" fill="hold" nodeType="withEffect">
                                  <p:stCondLst>
                                    <p:cond delay="0"/>
                                  </p:stCondLst>
                                  <p:childTnLst>
                                    <p:animEffect transition="out" filter="fade">
                                      <p:cBhvr>
                                        <p:cTn id="90" dur="1000" tmFilter="0, 0; .2, .5; .8, .5; 1, 0"/>
                                        <p:tgtEl>
                                          <p:spTgt spid="24"/>
                                        </p:tgtEl>
                                      </p:cBhvr>
                                    </p:animEffect>
                                    <p:animScale>
                                      <p:cBhvr>
                                        <p:cTn id="91" dur="500" autoRev="1" fill="hold"/>
                                        <p:tgtEl>
                                          <p:spTgt spid="24"/>
                                        </p:tgtEl>
                                      </p:cBhvr>
                                      <p:by x="105000" y="105000"/>
                                    </p:animScale>
                                  </p:childTnLst>
                                </p:cTn>
                              </p:par>
                              <p:par>
                                <p:cTn id="92" presetID="26" presetClass="emph" presetSubtype="0" repeatCount="indefinite" fill="hold" nodeType="withEffect">
                                  <p:stCondLst>
                                    <p:cond delay="0"/>
                                  </p:stCondLst>
                                  <p:childTnLst>
                                    <p:animEffect transition="out" filter="fade">
                                      <p:cBhvr>
                                        <p:cTn id="93" dur="1000" tmFilter="0, 0; .2, .5; .8, .5; 1, 0"/>
                                        <p:tgtEl>
                                          <p:spTgt spid="25"/>
                                        </p:tgtEl>
                                      </p:cBhvr>
                                    </p:animEffect>
                                    <p:animScale>
                                      <p:cBhvr>
                                        <p:cTn id="94" dur="500" autoRev="1" fill="hold"/>
                                        <p:tgtEl>
                                          <p:spTgt spid="25"/>
                                        </p:tgtEl>
                                      </p:cBhvr>
                                      <p:by x="105000" y="105000"/>
                                    </p:animScale>
                                  </p:childTnLst>
                                </p:cTn>
                              </p:par>
                              <p:par>
                                <p:cTn id="95" presetID="26" presetClass="emph" presetSubtype="0" repeatCount="indefinite" fill="hold" nodeType="withEffect">
                                  <p:stCondLst>
                                    <p:cond delay="0"/>
                                  </p:stCondLst>
                                  <p:childTnLst>
                                    <p:animEffect transition="out" filter="fade">
                                      <p:cBhvr>
                                        <p:cTn id="96" dur="1000" tmFilter="0, 0; .2, .5; .8, .5; 1, 0"/>
                                        <p:tgtEl>
                                          <p:spTgt spid="26"/>
                                        </p:tgtEl>
                                      </p:cBhvr>
                                    </p:animEffect>
                                    <p:animScale>
                                      <p:cBhvr>
                                        <p:cTn id="97" dur="500" autoRev="1" fill="hold"/>
                                        <p:tgtEl>
                                          <p:spTgt spid="26"/>
                                        </p:tgtEl>
                                      </p:cBhvr>
                                      <p:by x="105000" y="105000"/>
                                    </p:animScale>
                                  </p:childTnLst>
                                </p:cTn>
                              </p:par>
                              <p:par>
                                <p:cTn id="98" presetID="26" presetClass="emph" presetSubtype="0" repeatCount="indefinite" fill="hold" nodeType="withEffect">
                                  <p:stCondLst>
                                    <p:cond delay="0"/>
                                  </p:stCondLst>
                                  <p:childTnLst>
                                    <p:animEffect transition="out" filter="fade">
                                      <p:cBhvr>
                                        <p:cTn id="99" dur="1000" tmFilter="0, 0; .2, .5; .8, .5; 1, 0"/>
                                        <p:tgtEl>
                                          <p:spTgt spid="27"/>
                                        </p:tgtEl>
                                      </p:cBhvr>
                                    </p:animEffect>
                                    <p:animScale>
                                      <p:cBhvr>
                                        <p:cTn id="100" dur="500" autoRev="1" fill="hold"/>
                                        <p:tgtEl>
                                          <p:spTgt spid="27"/>
                                        </p:tgtEl>
                                      </p:cBhvr>
                                      <p:by x="105000" y="105000"/>
                                    </p:animScale>
                                  </p:childTnLst>
                                </p:cTn>
                              </p:par>
                              <p:par>
                                <p:cTn id="101" presetID="26" presetClass="emph" presetSubtype="0" repeatCount="indefinite" fill="hold" nodeType="withEffect">
                                  <p:stCondLst>
                                    <p:cond delay="0"/>
                                  </p:stCondLst>
                                  <p:childTnLst>
                                    <p:animEffect transition="out" filter="fade">
                                      <p:cBhvr>
                                        <p:cTn id="102" dur="1000" tmFilter="0, 0; .2, .5; .8, .5; 1, 0"/>
                                        <p:tgtEl>
                                          <p:spTgt spid="28"/>
                                        </p:tgtEl>
                                      </p:cBhvr>
                                    </p:animEffect>
                                    <p:animScale>
                                      <p:cBhvr>
                                        <p:cTn id="103" dur="500" autoRev="1" fill="hold"/>
                                        <p:tgtEl>
                                          <p:spTgt spid="28"/>
                                        </p:tgtEl>
                                      </p:cBhvr>
                                      <p:by x="105000" y="105000"/>
                                    </p:animScale>
                                  </p:childTnLst>
                                </p:cTn>
                              </p:par>
                              <p:par>
                                <p:cTn id="104" presetID="26" presetClass="emph" presetSubtype="0" repeatCount="indefinite" fill="hold" nodeType="withEffect">
                                  <p:stCondLst>
                                    <p:cond delay="0"/>
                                  </p:stCondLst>
                                  <p:childTnLst>
                                    <p:animEffect transition="out" filter="fade">
                                      <p:cBhvr>
                                        <p:cTn id="105" dur="1000" tmFilter="0, 0; .2, .5; .8, .5; 1, 0"/>
                                        <p:tgtEl>
                                          <p:spTgt spid="29"/>
                                        </p:tgtEl>
                                      </p:cBhvr>
                                    </p:animEffect>
                                    <p:animScale>
                                      <p:cBhvr>
                                        <p:cTn id="106" dur="500" autoRev="1" fill="hold"/>
                                        <p:tgtEl>
                                          <p:spTgt spid="29"/>
                                        </p:tgtEl>
                                      </p:cBhvr>
                                      <p:by x="105000" y="105000"/>
                                    </p:animScale>
                                  </p:childTnLst>
                                </p:cTn>
                              </p:par>
                              <p:par>
                                <p:cTn id="107" presetID="26" presetClass="emph" presetSubtype="0" repeatCount="indefinite" fill="hold" nodeType="withEffect">
                                  <p:stCondLst>
                                    <p:cond delay="0"/>
                                  </p:stCondLst>
                                  <p:childTnLst>
                                    <p:animEffect transition="out" filter="fade">
                                      <p:cBhvr>
                                        <p:cTn id="108" dur="1000" tmFilter="0, 0; .2, .5; .8, .5; 1, 0"/>
                                        <p:tgtEl>
                                          <p:spTgt spid="30"/>
                                        </p:tgtEl>
                                      </p:cBhvr>
                                    </p:animEffect>
                                    <p:animScale>
                                      <p:cBhvr>
                                        <p:cTn id="109" dur="500" autoRev="1" fill="hold"/>
                                        <p:tgtEl>
                                          <p:spTgt spid="30"/>
                                        </p:tgtEl>
                                      </p:cBhvr>
                                      <p:by x="105000" y="105000"/>
                                    </p:animScale>
                                  </p:childTnLst>
                                </p:cTn>
                              </p:par>
                              <p:par>
                                <p:cTn id="110" presetID="26" presetClass="emph" presetSubtype="0" repeatCount="indefinite" fill="hold" nodeType="withEffect">
                                  <p:stCondLst>
                                    <p:cond delay="0"/>
                                  </p:stCondLst>
                                  <p:childTnLst>
                                    <p:animEffect transition="out" filter="fade">
                                      <p:cBhvr>
                                        <p:cTn id="111" dur="1000" tmFilter="0, 0; .2, .5; .8, .5; 1, 0"/>
                                        <p:tgtEl>
                                          <p:spTgt spid="31"/>
                                        </p:tgtEl>
                                      </p:cBhvr>
                                    </p:animEffect>
                                    <p:animScale>
                                      <p:cBhvr>
                                        <p:cTn id="112" dur="500" autoRev="1" fill="hold"/>
                                        <p:tgtEl>
                                          <p:spTgt spid="31"/>
                                        </p:tgtEl>
                                      </p:cBhvr>
                                      <p:by x="105000" y="105000"/>
                                    </p:animScale>
                                  </p:childTnLst>
                                </p:cTn>
                              </p:par>
                              <p:par>
                                <p:cTn id="113" presetID="26" presetClass="emph" presetSubtype="0" repeatCount="indefinite" fill="hold" nodeType="withEffect">
                                  <p:stCondLst>
                                    <p:cond delay="0"/>
                                  </p:stCondLst>
                                  <p:childTnLst>
                                    <p:animEffect transition="out" filter="fade">
                                      <p:cBhvr>
                                        <p:cTn id="114" dur="1000" tmFilter="0, 0; .2, .5; .8, .5; 1, 0"/>
                                        <p:tgtEl>
                                          <p:spTgt spid="32"/>
                                        </p:tgtEl>
                                      </p:cBhvr>
                                    </p:animEffect>
                                    <p:animScale>
                                      <p:cBhvr>
                                        <p:cTn id="115" dur="500" autoRev="1" fill="hold"/>
                                        <p:tgtEl>
                                          <p:spTgt spid="32"/>
                                        </p:tgtEl>
                                      </p:cBhvr>
                                      <p:by x="105000" y="105000"/>
                                    </p:animScale>
                                  </p:childTnLst>
                                </p:cTn>
                              </p:par>
                              <p:par>
                                <p:cTn id="116" presetID="26" presetClass="emph" presetSubtype="0" repeatCount="indefinite" fill="hold" nodeType="withEffect">
                                  <p:stCondLst>
                                    <p:cond delay="0"/>
                                  </p:stCondLst>
                                  <p:childTnLst>
                                    <p:animEffect transition="out" filter="fade">
                                      <p:cBhvr>
                                        <p:cTn id="117" dur="1000" tmFilter="0, 0; .2, .5; .8, .5; 1, 0"/>
                                        <p:tgtEl>
                                          <p:spTgt spid="33"/>
                                        </p:tgtEl>
                                      </p:cBhvr>
                                    </p:animEffect>
                                    <p:animScale>
                                      <p:cBhvr>
                                        <p:cTn id="118" dur="500" autoRev="1" fill="hold"/>
                                        <p:tgtEl>
                                          <p:spTgt spid="33"/>
                                        </p:tgtEl>
                                      </p:cBhvr>
                                      <p:by x="105000" y="105000"/>
                                    </p:animScale>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nodeType="click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p:cTn id="123" dur="1000" fill="hold"/>
                                        <p:tgtEl>
                                          <p:spTgt spid="60"/>
                                        </p:tgtEl>
                                        <p:attrNameLst>
                                          <p:attrName>ppt_w</p:attrName>
                                        </p:attrNameLst>
                                      </p:cBhvr>
                                      <p:tavLst>
                                        <p:tav tm="0">
                                          <p:val>
                                            <p:fltVal val="0"/>
                                          </p:val>
                                        </p:tav>
                                        <p:tav tm="100000">
                                          <p:val>
                                            <p:strVal val="#ppt_w"/>
                                          </p:val>
                                        </p:tav>
                                      </p:tavLst>
                                    </p:anim>
                                    <p:anim calcmode="lin" valueType="num">
                                      <p:cBhvr>
                                        <p:cTn id="124" dur="1000" fill="hold"/>
                                        <p:tgtEl>
                                          <p:spTgt spid="60"/>
                                        </p:tgtEl>
                                        <p:attrNameLst>
                                          <p:attrName>ppt_h</p:attrName>
                                        </p:attrNameLst>
                                      </p:cBhvr>
                                      <p:tavLst>
                                        <p:tav tm="0">
                                          <p:val>
                                            <p:fltVal val="0"/>
                                          </p:val>
                                        </p:tav>
                                        <p:tav tm="100000">
                                          <p:val>
                                            <p:strVal val="#ppt_h"/>
                                          </p:val>
                                        </p:tav>
                                      </p:tavLst>
                                    </p:anim>
                                    <p:animEffect transition="in" filter="fade">
                                      <p:cBhvr>
                                        <p:cTn id="125" dur="1000"/>
                                        <p:tgtEl>
                                          <p:spTgt spid="60"/>
                                        </p:tgtEl>
                                      </p:cBhvr>
                                    </p:animEffect>
                                  </p:childTnLst>
                                </p:cTn>
                              </p:par>
                            </p:childTnLst>
                          </p:cTn>
                        </p:par>
                      </p:childTnLst>
                    </p:cTn>
                  </p:par>
                  <p:par>
                    <p:cTn id="126" fill="hold">
                      <p:stCondLst>
                        <p:cond delay="indefinite"/>
                      </p:stCondLst>
                      <p:childTnLst>
                        <p:par>
                          <p:cTn id="127" fill="hold">
                            <p:stCondLst>
                              <p:cond delay="0"/>
                            </p:stCondLst>
                            <p:childTnLst>
                              <p:par>
                                <p:cTn id="128" presetID="42" presetClass="path" presetSubtype="0" accel="50000" decel="50000" fill="hold" nodeType="clickEffect">
                                  <p:stCondLst>
                                    <p:cond delay="0"/>
                                  </p:stCondLst>
                                  <p:childTnLst>
                                    <p:animMotion origin="layout" path="M 3.61111E-6 -9.25497E-8 L -0.129 -0.34544 " pathEditMode="relative" rAng="0" ptsTypes="AA">
                                      <p:cBhvr>
                                        <p:cTn id="129" dur="2000" fill="hold"/>
                                        <p:tgtEl>
                                          <p:spTgt spid="60"/>
                                        </p:tgtEl>
                                        <p:attrNameLst>
                                          <p:attrName>ppt_x</p:attrName>
                                          <p:attrName>ppt_y</p:attrName>
                                        </p:attrNameLst>
                                      </p:cBhvr>
                                      <p:rCtr x="-6458" y="-17284"/>
                                    </p:animMotion>
                                  </p:childTnLst>
                                </p:cTn>
                              </p:par>
                              <p:par>
                                <p:cTn id="130" presetID="6" presetClass="emph" presetSubtype="0" fill="hold" nodeType="withEffect">
                                  <p:stCondLst>
                                    <p:cond delay="0"/>
                                  </p:stCondLst>
                                  <p:childTnLst>
                                    <p:animScale>
                                      <p:cBhvr>
                                        <p:cTn id="131" dur="2000" fill="hold"/>
                                        <p:tgtEl>
                                          <p:spTgt spid="60"/>
                                        </p:tgtEl>
                                      </p:cBhvr>
                                      <p:by x="25000" y="25000"/>
                                    </p:animScale>
                                  </p:childTnLst>
                                </p:cTn>
                              </p:par>
                            </p:childTnLst>
                          </p:cTn>
                        </p:par>
                        <p:par>
                          <p:cTn id="132" fill="hold">
                            <p:stCondLst>
                              <p:cond delay="2000"/>
                            </p:stCondLst>
                            <p:childTnLst>
                              <p:par>
                                <p:cTn id="133" presetID="53" presetClass="entr" presetSubtype="16" fill="hold" grpId="0" nodeType="afterEffect">
                                  <p:stCondLst>
                                    <p:cond delay="0"/>
                                  </p:stCondLst>
                                  <p:childTnLst>
                                    <p:set>
                                      <p:cBhvr>
                                        <p:cTn id="134" dur="1" fill="hold">
                                          <p:stCondLst>
                                            <p:cond delay="0"/>
                                          </p:stCondLst>
                                        </p:cTn>
                                        <p:tgtEl>
                                          <p:spTgt spid="40"/>
                                        </p:tgtEl>
                                        <p:attrNameLst>
                                          <p:attrName>style.visibility</p:attrName>
                                        </p:attrNameLst>
                                      </p:cBhvr>
                                      <p:to>
                                        <p:strVal val="visible"/>
                                      </p:to>
                                    </p:set>
                                    <p:anim calcmode="lin" valueType="num">
                                      <p:cBhvr>
                                        <p:cTn id="135" dur="500" fill="hold"/>
                                        <p:tgtEl>
                                          <p:spTgt spid="40"/>
                                        </p:tgtEl>
                                        <p:attrNameLst>
                                          <p:attrName>ppt_w</p:attrName>
                                        </p:attrNameLst>
                                      </p:cBhvr>
                                      <p:tavLst>
                                        <p:tav tm="0">
                                          <p:val>
                                            <p:fltVal val="0"/>
                                          </p:val>
                                        </p:tav>
                                        <p:tav tm="100000">
                                          <p:val>
                                            <p:strVal val="#ppt_w"/>
                                          </p:val>
                                        </p:tav>
                                      </p:tavLst>
                                    </p:anim>
                                    <p:anim calcmode="lin" valueType="num">
                                      <p:cBhvr>
                                        <p:cTn id="136" dur="500" fill="hold"/>
                                        <p:tgtEl>
                                          <p:spTgt spid="40"/>
                                        </p:tgtEl>
                                        <p:attrNameLst>
                                          <p:attrName>ppt_h</p:attrName>
                                        </p:attrNameLst>
                                      </p:cBhvr>
                                      <p:tavLst>
                                        <p:tav tm="0">
                                          <p:val>
                                            <p:fltVal val="0"/>
                                          </p:val>
                                        </p:tav>
                                        <p:tav tm="100000">
                                          <p:val>
                                            <p:strVal val="#ppt_h"/>
                                          </p:val>
                                        </p:tav>
                                      </p:tavLst>
                                    </p:anim>
                                    <p:animEffect transition="in" filter="fade">
                                      <p:cBhvr>
                                        <p:cTn id="137" dur="500"/>
                                        <p:tgtEl>
                                          <p:spTgt spid="40"/>
                                        </p:tgtEl>
                                      </p:cBhvr>
                                    </p:animEffect>
                                  </p:childTnLst>
                                </p:cTn>
                              </p:par>
                            </p:childTnLst>
                          </p:cTn>
                        </p:par>
                        <p:par>
                          <p:cTn id="138" fill="hold">
                            <p:stCondLst>
                              <p:cond delay="2500"/>
                            </p:stCondLst>
                            <p:childTnLst>
                              <p:par>
                                <p:cTn id="139" presetID="53" presetClass="entr" presetSubtype="16" fill="hold" nodeType="afterEffect">
                                  <p:stCondLst>
                                    <p:cond delay="0"/>
                                  </p:stCondLst>
                                  <p:childTnLst>
                                    <p:set>
                                      <p:cBhvr>
                                        <p:cTn id="140" dur="1" fill="hold">
                                          <p:stCondLst>
                                            <p:cond delay="0"/>
                                          </p:stCondLst>
                                        </p:cTn>
                                        <p:tgtEl>
                                          <p:spTgt spid="42"/>
                                        </p:tgtEl>
                                        <p:attrNameLst>
                                          <p:attrName>style.visibility</p:attrName>
                                        </p:attrNameLst>
                                      </p:cBhvr>
                                      <p:to>
                                        <p:strVal val="visible"/>
                                      </p:to>
                                    </p:set>
                                    <p:anim calcmode="lin" valueType="num">
                                      <p:cBhvr>
                                        <p:cTn id="141" dur="500" fill="hold"/>
                                        <p:tgtEl>
                                          <p:spTgt spid="42"/>
                                        </p:tgtEl>
                                        <p:attrNameLst>
                                          <p:attrName>ppt_w</p:attrName>
                                        </p:attrNameLst>
                                      </p:cBhvr>
                                      <p:tavLst>
                                        <p:tav tm="0">
                                          <p:val>
                                            <p:fltVal val="0"/>
                                          </p:val>
                                        </p:tav>
                                        <p:tav tm="100000">
                                          <p:val>
                                            <p:strVal val="#ppt_w"/>
                                          </p:val>
                                        </p:tav>
                                      </p:tavLst>
                                    </p:anim>
                                    <p:anim calcmode="lin" valueType="num">
                                      <p:cBhvr>
                                        <p:cTn id="142" dur="500" fill="hold"/>
                                        <p:tgtEl>
                                          <p:spTgt spid="42"/>
                                        </p:tgtEl>
                                        <p:attrNameLst>
                                          <p:attrName>ppt_h</p:attrName>
                                        </p:attrNameLst>
                                      </p:cBhvr>
                                      <p:tavLst>
                                        <p:tav tm="0">
                                          <p:val>
                                            <p:fltVal val="0"/>
                                          </p:val>
                                        </p:tav>
                                        <p:tav tm="100000">
                                          <p:val>
                                            <p:strVal val="#ppt_h"/>
                                          </p:val>
                                        </p:tav>
                                      </p:tavLst>
                                    </p:anim>
                                    <p:animEffect transition="in" filter="fade">
                                      <p:cBhvr>
                                        <p:cTn id="143" dur="500"/>
                                        <p:tgtEl>
                                          <p:spTgt spid="42"/>
                                        </p:tgtEl>
                                      </p:cBhvr>
                                    </p:animEffect>
                                  </p:childTnLst>
                                </p:cTn>
                              </p:par>
                              <p:par>
                                <p:cTn id="144" presetID="53" presetClass="entr" presetSubtype="16" fill="hold" nodeType="withEffect">
                                  <p:stCondLst>
                                    <p:cond delay="0"/>
                                  </p:stCondLst>
                                  <p:childTnLst>
                                    <p:set>
                                      <p:cBhvr>
                                        <p:cTn id="145" dur="1" fill="hold">
                                          <p:stCondLst>
                                            <p:cond delay="0"/>
                                          </p:stCondLst>
                                        </p:cTn>
                                        <p:tgtEl>
                                          <p:spTgt spid="43"/>
                                        </p:tgtEl>
                                        <p:attrNameLst>
                                          <p:attrName>style.visibility</p:attrName>
                                        </p:attrNameLst>
                                      </p:cBhvr>
                                      <p:to>
                                        <p:strVal val="visible"/>
                                      </p:to>
                                    </p:set>
                                    <p:anim calcmode="lin" valueType="num">
                                      <p:cBhvr>
                                        <p:cTn id="146" dur="500" fill="hold"/>
                                        <p:tgtEl>
                                          <p:spTgt spid="43"/>
                                        </p:tgtEl>
                                        <p:attrNameLst>
                                          <p:attrName>ppt_w</p:attrName>
                                        </p:attrNameLst>
                                      </p:cBhvr>
                                      <p:tavLst>
                                        <p:tav tm="0">
                                          <p:val>
                                            <p:fltVal val="0"/>
                                          </p:val>
                                        </p:tav>
                                        <p:tav tm="100000">
                                          <p:val>
                                            <p:strVal val="#ppt_w"/>
                                          </p:val>
                                        </p:tav>
                                      </p:tavLst>
                                    </p:anim>
                                    <p:anim calcmode="lin" valueType="num">
                                      <p:cBhvr>
                                        <p:cTn id="147" dur="500" fill="hold"/>
                                        <p:tgtEl>
                                          <p:spTgt spid="43"/>
                                        </p:tgtEl>
                                        <p:attrNameLst>
                                          <p:attrName>ppt_h</p:attrName>
                                        </p:attrNameLst>
                                      </p:cBhvr>
                                      <p:tavLst>
                                        <p:tav tm="0">
                                          <p:val>
                                            <p:fltVal val="0"/>
                                          </p:val>
                                        </p:tav>
                                        <p:tav tm="100000">
                                          <p:val>
                                            <p:strVal val="#ppt_h"/>
                                          </p:val>
                                        </p:tav>
                                      </p:tavLst>
                                    </p:anim>
                                    <p:animEffect transition="in" filter="fade">
                                      <p:cBhvr>
                                        <p:cTn id="148" dur="500"/>
                                        <p:tgtEl>
                                          <p:spTgt spid="43"/>
                                        </p:tgtEl>
                                      </p:cBhvr>
                                    </p:animEffect>
                                  </p:childTnLst>
                                </p:cTn>
                              </p:par>
                              <p:par>
                                <p:cTn id="149" presetID="53" presetClass="entr" presetSubtype="16" fill="hold" nodeType="withEffect">
                                  <p:stCondLst>
                                    <p:cond delay="0"/>
                                  </p:stCondLst>
                                  <p:childTnLst>
                                    <p:set>
                                      <p:cBhvr>
                                        <p:cTn id="150" dur="1" fill="hold">
                                          <p:stCondLst>
                                            <p:cond delay="0"/>
                                          </p:stCondLst>
                                        </p:cTn>
                                        <p:tgtEl>
                                          <p:spTgt spid="44"/>
                                        </p:tgtEl>
                                        <p:attrNameLst>
                                          <p:attrName>style.visibility</p:attrName>
                                        </p:attrNameLst>
                                      </p:cBhvr>
                                      <p:to>
                                        <p:strVal val="visible"/>
                                      </p:to>
                                    </p:set>
                                    <p:anim calcmode="lin" valueType="num">
                                      <p:cBhvr>
                                        <p:cTn id="151" dur="500" fill="hold"/>
                                        <p:tgtEl>
                                          <p:spTgt spid="44"/>
                                        </p:tgtEl>
                                        <p:attrNameLst>
                                          <p:attrName>ppt_w</p:attrName>
                                        </p:attrNameLst>
                                      </p:cBhvr>
                                      <p:tavLst>
                                        <p:tav tm="0">
                                          <p:val>
                                            <p:fltVal val="0"/>
                                          </p:val>
                                        </p:tav>
                                        <p:tav tm="100000">
                                          <p:val>
                                            <p:strVal val="#ppt_w"/>
                                          </p:val>
                                        </p:tav>
                                      </p:tavLst>
                                    </p:anim>
                                    <p:anim calcmode="lin" valueType="num">
                                      <p:cBhvr>
                                        <p:cTn id="152" dur="500" fill="hold"/>
                                        <p:tgtEl>
                                          <p:spTgt spid="44"/>
                                        </p:tgtEl>
                                        <p:attrNameLst>
                                          <p:attrName>ppt_h</p:attrName>
                                        </p:attrNameLst>
                                      </p:cBhvr>
                                      <p:tavLst>
                                        <p:tav tm="0">
                                          <p:val>
                                            <p:fltVal val="0"/>
                                          </p:val>
                                        </p:tav>
                                        <p:tav tm="100000">
                                          <p:val>
                                            <p:strVal val="#ppt_h"/>
                                          </p:val>
                                        </p:tav>
                                      </p:tavLst>
                                    </p:anim>
                                    <p:animEffect transition="in" filter="fade">
                                      <p:cBhvr>
                                        <p:cTn id="153" dur="500"/>
                                        <p:tgtEl>
                                          <p:spTgt spid="44"/>
                                        </p:tgtEl>
                                      </p:cBhvr>
                                    </p:animEffect>
                                  </p:childTnLst>
                                </p:cTn>
                              </p:par>
                              <p:par>
                                <p:cTn id="154" presetID="53" presetClass="entr" presetSubtype="16" fill="hold" nodeType="withEffect">
                                  <p:stCondLst>
                                    <p:cond delay="0"/>
                                  </p:stCondLst>
                                  <p:childTnLst>
                                    <p:set>
                                      <p:cBhvr>
                                        <p:cTn id="155" dur="1" fill="hold">
                                          <p:stCondLst>
                                            <p:cond delay="0"/>
                                          </p:stCondLst>
                                        </p:cTn>
                                        <p:tgtEl>
                                          <p:spTgt spid="45"/>
                                        </p:tgtEl>
                                        <p:attrNameLst>
                                          <p:attrName>style.visibility</p:attrName>
                                        </p:attrNameLst>
                                      </p:cBhvr>
                                      <p:to>
                                        <p:strVal val="visible"/>
                                      </p:to>
                                    </p:set>
                                    <p:anim calcmode="lin" valueType="num">
                                      <p:cBhvr>
                                        <p:cTn id="156" dur="500" fill="hold"/>
                                        <p:tgtEl>
                                          <p:spTgt spid="45"/>
                                        </p:tgtEl>
                                        <p:attrNameLst>
                                          <p:attrName>ppt_w</p:attrName>
                                        </p:attrNameLst>
                                      </p:cBhvr>
                                      <p:tavLst>
                                        <p:tav tm="0">
                                          <p:val>
                                            <p:fltVal val="0"/>
                                          </p:val>
                                        </p:tav>
                                        <p:tav tm="100000">
                                          <p:val>
                                            <p:strVal val="#ppt_w"/>
                                          </p:val>
                                        </p:tav>
                                      </p:tavLst>
                                    </p:anim>
                                    <p:anim calcmode="lin" valueType="num">
                                      <p:cBhvr>
                                        <p:cTn id="157" dur="500" fill="hold"/>
                                        <p:tgtEl>
                                          <p:spTgt spid="45"/>
                                        </p:tgtEl>
                                        <p:attrNameLst>
                                          <p:attrName>ppt_h</p:attrName>
                                        </p:attrNameLst>
                                      </p:cBhvr>
                                      <p:tavLst>
                                        <p:tav tm="0">
                                          <p:val>
                                            <p:fltVal val="0"/>
                                          </p:val>
                                        </p:tav>
                                        <p:tav tm="100000">
                                          <p:val>
                                            <p:strVal val="#ppt_h"/>
                                          </p:val>
                                        </p:tav>
                                      </p:tavLst>
                                    </p:anim>
                                    <p:animEffect transition="in" filter="fade">
                                      <p:cBhvr>
                                        <p:cTn id="158" dur="500"/>
                                        <p:tgtEl>
                                          <p:spTgt spid="45"/>
                                        </p:tgtEl>
                                      </p:cBhvr>
                                    </p:animEffect>
                                  </p:childTnLst>
                                </p:cTn>
                              </p:par>
                              <p:par>
                                <p:cTn id="159" presetID="53" presetClass="entr" presetSubtype="16" fill="hold" nodeType="withEffect">
                                  <p:stCondLst>
                                    <p:cond delay="0"/>
                                  </p:stCondLst>
                                  <p:childTnLst>
                                    <p:set>
                                      <p:cBhvr>
                                        <p:cTn id="160" dur="1" fill="hold">
                                          <p:stCondLst>
                                            <p:cond delay="0"/>
                                          </p:stCondLst>
                                        </p:cTn>
                                        <p:tgtEl>
                                          <p:spTgt spid="46"/>
                                        </p:tgtEl>
                                        <p:attrNameLst>
                                          <p:attrName>style.visibility</p:attrName>
                                        </p:attrNameLst>
                                      </p:cBhvr>
                                      <p:to>
                                        <p:strVal val="visible"/>
                                      </p:to>
                                    </p:set>
                                    <p:anim calcmode="lin" valueType="num">
                                      <p:cBhvr>
                                        <p:cTn id="161" dur="500" fill="hold"/>
                                        <p:tgtEl>
                                          <p:spTgt spid="46"/>
                                        </p:tgtEl>
                                        <p:attrNameLst>
                                          <p:attrName>ppt_w</p:attrName>
                                        </p:attrNameLst>
                                      </p:cBhvr>
                                      <p:tavLst>
                                        <p:tav tm="0">
                                          <p:val>
                                            <p:fltVal val="0"/>
                                          </p:val>
                                        </p:tav>
                                        <p:tav tm="100000">
                                          <p:val>
                                            <p:strVal val="#ppt_w"/>
                                          </p:val>
                                        </p:tav>
                                      </p:tavLst>
                                    </p:anim>
                                    <p:anim calcmode="lin" valueType="num">
                                      <p:cBhvr>
                                        <p:cTn id="162" dur="500" fill="hold"/>
                                        <p:tgtEl>
                                          <p:spTgt spid="46"/>
                                        </p:tgtEl>
                                        <p:attrNameLst>
                                          <p:attrName>ppt_h</p:attrName>
                                        </p:attrNameLst>
                                      </p:cBhvr>
                                      <p:tavLst>
                                        <p:tav tm="0">
                                          <p:val>
                                            <p:fltVal val="0"/>
                                          </p:val>
                                        </p:tav>
                                        <p:tav tm="100000">
                                          <p:val>
                                            <p:strVal val="#ppt_h"/>
                                          </p:val>
                                        </p:tav>
                                      </p:tavLst>
                                    </p:anim>
                                    <p:animEffect transition="in" filter="fade">
                                      <p:cBhvr>
                                        <p:cTn id="163" dur="500"/>
                                        <p:tgtEl>
                                          <p:spTgt spid="46"/>
                                        </p:tgtEl>
                                      </p:cBhvr>
                                    </p:animEffect>
                                  </p:childTnLst>
                                </p:cTn>
                              </p:par>
                              <p:par>
                                <p:cTn id="164" presetID="53" presetClass="entr" presetSubtype="16" fill="hold" nodeType="withEffect">
                                  <p:stCondLst>
                                    <p:cond delay="0"/>
                                  </p:stCondLst>
                                  <p:childTnLst>
                                    <p:set>
                                      <p:cBhvr>
                                        <p:cTn id="165" dur="1" fill="hold">
                                          <p:stCondLst>
                                            <p:cond delay="0"/>
                                          </p:stCondLst>
                                        </p:cTn>
                                        <p:tgtEl>
                                          <p:spTgt spid="47"/>
                                        </p:tgtEl>
                                        <p:attrNameLst>
                                          <p:attrName>style.visibility</p:attrName>
                                        </p:attrNameLst>
                                      </p:cBhvr>
                                      <p:to>
                                        <p:strVal val="visible"/>
                                      </p:to>
                                    </p:set>
                                    <p:anim calcmode="lin" valueType="num">
                                      <p:cBhvr>
                                        <p:cTn id="166" dur="500" fill="hold"/>
                                        <p:tgtEl>
                                          <p:spTgt spid="47"/>
                                        </p:tgtEl>
                                        <p:attrNameLst>
                                          <p:attrName>ppt_w</p:attrName>
                                        </p:attrNameLst>
                                      </p:cBhvr>
                                      <p:tavLst>
                                        <p:tav tm="0">
                                          <p:val>
                                            <p:fltVal val="0"/>
                                          </p:val>
                                        </p:tav>
                                        <p:tav tm="100000">
                                          <p:val>
                                            <p:strVal val="#ppt_w"/>
                                          </p:val>
                                        </p:tav>
                                      </p:tavLst>
                                    </p:anim>
                                    <p:anim calcmode="lin" valueType="num">
                                      <p:cBhvr>
                                        <p:cTn id="167" dur="500" fill="hold"/>
                                        <p:tgtEl>
                                          <p:spTgt spid="47"/>
                                        </p:tgtEl>
                                        <p:attrNameLst>
                                          <p:attrName>ppt_h</p:attrName>
                                        </p:attrNameLst>
                                      </p:cBhvr>
                                      <p:tavLst>
                                        <p:tav tm="0">
                                          <p:val>
                                            <p:fltVal val="0"/>
                                          </p:val>
                                        </p:tav>
                                        <p:tav tm="100000">
                                          <p:val>
                                            <p:strVal val="#ppt_h"/>
                                          </p:val>
                                        </p:tav>
                                      </p:tavLst>
                                    </p:anim>
                                    <p:animEffect transition="in" filter="fade">
                                      <p:cBhvr>
                                        <p:cTn id="168" dur="500"/>
                                        <p:tgtEl>
                                          <p:spTgt spid="47"/>
                                        </p:tgtEl>
                                      </p:cBhvr>
                                    </p:animEffect>
                                  </p:childTnLst>
                                </p:cTn>
                              </p:par>
                              <p:par>
                                <p:cTn id="169" presetID="53" presetClass="entr" presetSubtype="16" fill="hold" nodeType="withEffect">
                                  <p:stCondLst>
                                    <p:cond delay="0"/>
                                  </p:stCondLst>
                                  <p:childTnLst>
                                    <p:set>
                                      <p:cBhvr>
                                        <p:cTn id="170" dur="1" fill="hold">
                                          <p:stCondLst>
                                            <p:cond delay="0"/>
                                          </p:stCondLst>
                                        </p:cTn>
                                        <p:tgtEl>
                                          <p:spTgt spid="48"/>
                                        </p:tgtEl>
                                        <p:attrNameLst>
                                          <p:attrName>style.visibility</p:attrName>
                                        </p:attrNameLst>
                                      </p:cBhvr>
                                      <p:to>
                                        <p:strVal val="visible"/>
                                      </p:to>
                                    </p:set>
                                    <p:anim calcmode="lin" valueType="num">
                                      <p:cBhvr>
                                        <p:cTn id="171" dur="500" fill="hold"/>
                                        <p:tgtEl>
                                          <p:spTgt spid="48"/>
                                        </p:tgtEl>
                                        <p:attrNameLst>
                                          <p:attrName>ppt_w</p:attrName>
                                        </p:attrNameLst>
                                      </p:cBhvr>
                                      <p:tavLst>
                                        <p:tav tm="0">
                                          <p:val>
                                            <p:fltVal val="0"/>
                                          </p:val>
                                        </p:tav>
                                        <p:tav tm="100000">
                                          <p:val>
                                            <p:strVal val="#ppt_w"/>
                                          </p:val>
                                        </p:tav>
                                      </p:tavLst>
                                    </p:anim>
                                    <p:anim calcmode="lin" valueType="num">
                                      <p:cBhvr>
                                        <p:cTn id="172" dur="500" fill="hold"/>
                                        <p:tgtEl>
                                          <p:spTgt spid="48"/>
                                        </p:tgtEl>
                                        <p:attrNameLst>
                                          <p:attrName>ppt_h</p:attrName>
                                        </p:attrNameLst>
                                      </p:cBhvr>
                                      <p:tavLst>
                                        <p:tav tm="0">
                                          <p:val>
                                            <p:fltVal val="0"/>
                                          </p:val>
                                        </p:tav>
                                        <p:tav tm="100000">
                                          <p:val>
                                            <p:strVal val="#ppt_h"/>
                                          </p:val>
                                        </p:tav>
                                      </p:tavLst>
                                    </p:anim>
                                    <p:animEffect transition="in" filter="fade">
                                      <p:cBhvr>
                                        <p:cTn id="173" dur="500"/>
                                        <p:tgtEl>
                                          <p:spTgt spid="48"/>
                                        </p:tgtEl>
                                      </p:cBhvr>
                                    </p:animEffect>
                                  </p:childTnLst>
                                </p:cTn>
                              </p:par>
                              <p:par>
                                <p:cTn id="174" presetID="53" presetClass="entr" presetSubtype="16" fill="hold" nodeType="withEffect">
                                  <p:stCondLst>
                                    <p:cond delay="0"/>
                                  </p:stCondLst>
                                  <p:childTnLst>
                                    <p:set>
                                      <p:cBhvr>
                                        <p:cTn id="175" dur="1" fill="hold">
                                          <p:stCondLst>
                                            <p:cond delay="0"/>
                                          </p:stCondLst>
                                        </p:cTn>
                                        <p:tgtEl>
                                          <p:spTgt spid="49"/>
                                        </p:tgtEl>
                                        <p:attrNameLst>
                                          <p:attrName>style.visibility</p:attrName>
                                        </p:attrNameLst>
                                      </p:cBhvr>
                                      <p:to>
                                        <p:strVal val="visible"/>
                                      </p:to>
                                    </p:set>
                                    <p:anim calcmode="lin" valueType="num">
                                      <p:cBhvr>
                                        <p:cTn id="176" dur="500" fill="hold"/>
                                        <p:tgtEl>
                                          <p:spTgt spid="49"/>
                                        </p:tgtEl>
                                        <p:attrNameLst>
                                          <p:attrName>ppt_w</p:attrName>
                                        </p:attrNameLst>
                                      </p:cBhvr>
                                      <p:tavLst>
                                        <p:tav tm="0">
                                          <p:val>
                                            <p:fltVal val="0"/>
                                          </p:val>
                                        </p:tav>
                                        <p:tav tm="100000">
                                          <p:val>
                                            <p:strVal val="#ppt_w"/>
                                          </p:val>
                                        </p:tav>
                                      </p:tavLst>
                                    </p:anim>
                                    <p:anim calcmode="lin" valueType="num">
                                      <p:cBhvr>
                                        <p:cTn id="177" dur="500" fill="hold"/>
                                        <p:tgtEl>
                                          <p:spTgt spid="49"/>
                                        </p:tgtEl>
                                        <p:attrNameLst>
                                          <p:attrName>ppt_h</p:attrName>
                                        </p:attrNameLst>
                                      </p:cBhvr>
                                      <p:tavLst>
                                        <p:tav tm="0">
                                          <p:val>
                                            <p:fltVal val="0"/>
                                          </p:val>
                                        </p:tav>
                                        <p:tav tm="100000">
                                          <p:val>
                                            <p:strVal val="#ppt_h"/>
                                          </p:val>
                                        </p:tav>
                                      </p:tavLst>
                                    </p:anim>
                                    <p:animEffect transition="in" filter="fade">
                                      <p:cBhvr>
                                        <p:cTn id="178" dur="500"/>
                                        <p:tgtEl>
                                          <p:spTgt spid="49"/>
                                        </p:tgtEl>
                                      </p:cBhvr>
                                    </p:animEffect>
                                  </p:childTnLst>
                                </p:cTn>
                              </p:par>
                              <p:par>
                                <p:cTn id="179" presetID="53" presetClass="entr" presetSubtype="16" fill="hold" nodeType="withEffect">
                                  <p:stCondLst>
                                    <p:cond delay="0"/>
                                  </p:stCondLst>
                                  <p:childTnLst>
                                    <p:set>
                                      <p:cBhvr>
                                        <p:cTn id="180" dur="1" fill="hold">
                                          <p:stCondLst>
                                            <p:cond delay="0"/>
                                          </p:stCondLst>
                                        </p:cTn>
                                        <p:tgtEl>
                                          <p:spTgt spid="50"/>
                                        </p:tgtEl>
                                        <p:attrNameLst>
                                          <p:attrName>style.visibility</p:attrName>
                                        </p:attrNameLst>
                                      </p:cBhvr>
                                      <p:to>
                                        <p:strVal val="visible"/>
                                      </p:to>
                                    </p:set>
                                    <p:anim calcmode="lin" valueType="num">
                                      <p:cBhvr>
                                        <p:cTn id="181" dur="500" fill="hold"/>
                                        <p:tgtEl>
                                          <p:spTgt spid="50"/>
                                        </p:tgtEl>
                                        <p:attrNameLst>
                                          <p:attrName>ppt_w</p:attrName>
                                        </p:attrNameLst>
                                      </p:cBhvr>
                                      <p:tavLst>
                                        <p:tav tm="0">
                                          <p:val>
                                            <p:fltVal val="0"/>
                                          </p:val>
                                        </p:tav>
                                        <p:tav tm="100000">
                                          <p:val>
                                            <p:strVal val="#ppt_w"/>
                                          </p:val>
                                        </p:tav>
                                      </p:tavLst>
                                    </p:anim>
                                    <p:anim calcmode="lin" valueType="num">
                                      <p:cBhvr>
                                        <p:cTn id="182" dur="500" fill="hold"/>
                                        <p:tgtEl>
                                          <p:spTgt spid="50"/>
                                        </p:tgtEl>
                                        <p:attrNameLst>
                                          <p:attrName>ppt_h</p:attrName>
                                        </p:attrNameLst>
                                      </p:cBhvr>
                                      <p:tavLst>
                                        <p:tav tm="0">
                                          <p:val>
                                            <p:fltVal val="0"/>
                                          </p:val>
                                        </p:tav>
                                        <p:tav tm="100000">
                                          <p:val>
                                            <p:strVal val="#ppt_h"/>
                                          </p:val>
                                        </p:tav>
                                      </p:tavLst>
                                    </p:anim>
                                    <p:animEffect transition="in" filter="fade">
                                      <p:cBhvr>
                                        <p:cTn id="183" dur="500"/>
                                        <p:tgtEl>
                                          <p:spTgt spid="50"/>
                                        </p:tgtEl>
                                      </p:cBhvr>
                                    </p:animEffect>
                                  </p:childTnLst>
                                </p:cTn>
                              </p:par>
                              <p:par>
                                <p:cTn id="184" presetID="53" presetClass="entr" presetSubtype="16" fill="hold" nodeType="withEffect">
                                  <p:stCondLst>
                                    <p:cond delay="0"/>
                                  </p:stCondLst>
                                  <p:childTnLst>
                                    <p:set>
                                      <p:cBhvr>
                                        <p:cTn id="185" dur="1" fill="hold">
                                          <p:stCondLst>
                                            <p:cond delay="0"/>
                                          </p:stCondLst>
                                        </p:cTn>
                                        <p:tgtEl>
                                          <p:spTgt spid="51"/>
                                        </p:tgtEl>
                                        <p:attrNameLst>
                                          <p:attrName>style.visibility</p:attrName>
                                        </p:attrNameLst>
                                      </p:cBhvr>
                                      <p:to>
                                        <p:strVal val="visible"/>
                                      </p:to>
                                    </p:set>
                                    <p:anim calcmode="lin" valueType="num">
                                      <p:cBhvr>
                                        <p:cTn id="186" dur="500" fill="hold"/>
                                        <p:tgtEl>
                                          <p:spTgt spid="51"/>
                                        </p:tgtEl>
                                        <p:attrNameLst>
                                          <p:attrName>ppt_w</p:attrName>
                                        </p:attrNameLst>
                                      </p:cBhvr>
                                      <p:tavLst>
                                        <p:tav tm="0">
                                          <p:val>
                                            <p:fltVal val="0"/>
                                          </p:val>
                                        </p:tav>
                                        <p:tav tm="100000">
                                          <p:val>
                                            <p:strVal val="#ppt_w"/>
                                          </p:val>
                                        </p:tav>
                                      </p:tavLst>
                                    </p:anim>
                                    <p:anim calcmode="lin" valueType="num">
                                      <p:cBhvr>
                                        <p:cTn id="187" dur="500" fill="hold"/>
                                        <p:tgtEl>
                                          <p:spTgt spid="51"/>
                                        </p:tgtEl>
                                        <p:attrNameLst>
                                          <p:attrName>ppt_h</p:attrName>
                                        </p:attrNameLst>
                                      </p:cBhvr>
                                      <p:tavLst>
                                        <p:tav tm="0">
                                          <p:val>
                                            <p:fltVal val="0"/>
                                          </p:val>
                                        </p:tav>
                                        <p:tav tm="100000">
                                          <p:val>
                                            <p:strVal val="#ppt_h"/>
                                          </p:val>
                                        </p:tav>
                                      </p:tavLst>
                                    </p:anim>
                                    <p:animEffect transition="in" filter="fade">
                                      <p:cBhvr>
                                        <p:cTn id="188" dur="500"/>
                                        <p:tgtEl>
                                          <p:spTgt spid="51"/>
                                        </p:tgtEl>
                                      </p:cBhvr>
                                    </p:animEffect>
                                  </p:childTnLst>
                                </p:cTn>
                              </p:par>
                              <p:par>
                                <p:cTn id="189" presetID="53" presetClass="entr" presetSubtype="16" fill="hold" nodeType="withEffect">
                                  <p:stCondLst>
                                    <p:cond delay="0"/>
                                  </p:stCondLst>
                                  <p:childTnLst>
                                    <p:set>
                                      <p:cBhvr>
                                        <p:cTn id="190" dur="1" fill="hold">
                                          <p:stCondLst>
                                            <p:cond delay="0"/>
                                          </p:stCondLst>
                                        </p:cTn>
                                        <p:tgtEl>
                                          <p:spTgt spid="52"/>
                                        </p:tgtEl>
                                        <p:attrNameLst>
                                          <p:attrName>style.visibility</p:attrName>
                                        </p:attrNameLst>
                                      </p:cBhvr>
                                      <p:to>
                                        <p:strVal val="visible"/>
                                      </p:to>
                                    </p:set>
                                    <p:anim calcmode="lin" valueType="num">
                                      <p:cBhvr>
                                        <p:cTn id="191" dur="500" fill="hold"/>
                                        <p:tgtEl>
                                          <p:spTgt spid="52"/>
                                        </p:tgtEl>
                                        <p:attrNameLst>
                                          <p:attrName>ppt_w</p:attrName>
                                        </p:attrNameLst>
                                      </p:cBhvr>
                                      <p:tavLst>
                                        <p:tav tm="0">
                                          <p:val>
                                            <p:fltVal val="0"/>
                                          </p:val>
                                        </p:tav>
                                        <p:tav tm="100000">
                                          <p:val>
                                            <p:strVal val="#ppt_w"/>
                                          </p:val>
                                        </p:tav>
                                      </p:tavLst>
                                    </p:anim>
                                    <p:anim calcmode="lin" valueType="num">
                                      <p:cBhvr>
                                        <p:cTn id="192" dur="500" fill="hold"/>
                                        <p:tgtEl>
                                          <p:spTgt spid="52"/>
                                        </p:tgtEl>
                                        <p:attrNameLst>
                                          <p:attrName>ppt_h</p:attrName>
                                        </p:attrNameLst>
                                      </p:cBhvr>
                                      <p:tavLst>
                                        <p:tav tm="0">
                                          <p:val>
                                            <p:fltVal val="0"/>
                                          </p:val>
                                        </p:tav>
                                        <p:tav tm="100000">
                                          <p:val>
                                            <p:strVal val="#ppt_h"/>
                                          </p:val>
                                        </p:tav>
                                      </p:tavLst>
                                    </p:anim>
                                    <p:animEffect transition="in" filter="fade">
                                      <p:cBhvr>
                                        <p:cTn id="193" dur="500"/>
                                        <p:tgtEl>
                                          <p:spTgt spid="52"/>
                                        </p:tgtEl>
                                      </p:cBhvr>
                                    </p:animEffect>
                                  </p:childTnLst>
                                </p:cTn>
                              </p:par>
                              <p:par>
                                <p:cTn id="194" presetID="53" presetClass="entr" presetSubtype="16" fill="hold" nodeType="withEffect">
                                  <p:stCondLst>
                                    <p:cond delay="0"/>
                                  </p:stCondLst>
                                  <p:childTnLst>
                                    <p:set>
                                      <p:cBhvr>
                                        <p:cTn id="195" dur="1" fill="hold">
                                          <p:stCondLst>
                                            <p:cond delay="0"/>
                                          </p:stCondLst>
                                        </p:cTn>
                                        <p:tgtEl>
                                          <p:spTgt spid="53"/>
                                        </p:tgtEl>
                                        <p:attrNameLst>
                                          <p:attrName>style.visibility</p:attrName>
                                        </p:attrNameLst>
                                      </p:cBhvr>
                                      <p:to>
                                        <p:strVal val="visible"/>
                                      </p:to>
                                    </p:set>
                                    <p:anim calcmode="lin" valueType="num">
                                      <p:cBhvr>
                                        <p:cTn id="196" dur="500" fill="hold"/>
                                        <p:tgtEl>
                                          <p:spTgt spid="53"/>
                                        </p:tgtEl>
                                        <p:attrNameLst>
                                          <p:attrName>ppt_w</p:attrName>
                                        </p:attrNameLst>
                                      </p:cBhvr>
                                      <p:tavLst>
                                        <p:tav tm="0">
                                          <p:val>
                                            <p:fltVal val="0"/>
                                          </p:val>
                                        </p:tav>
                                        <p:tav tm="100000">
                                          <p:val>
                                            <p:strVal val="#ppt_w"/>
                                          </p:val>
                                        </p:tav>
                                      </p:tavLst>
                                    </p:anim>
                                    <p:anim calcmode="lin" valueType="num">
                                      <p:cBhvr>
                                        <p:cTn id="197" dur="500" fill="hold"/>
                                        <p:tgtEl>
                                          <p:spTgt spid="53"/>
                                        </p:tgtEl>
                                        <p:attrNameLst>
                                          <p:attrName>ppt_h</p:attrName>
                                        </p:attrNameLst>
                                      </p:cBhvr>
                                      <p:tavLst>
                                        <p:tav tm="0">
                                          <p:val>
                                            <p:fltVal val="0"/>
                                          </p:val>
                                        </p:tav>
                                        <p:tav tm="100000">
                                          <p:val>
                                            <p:strVal val="#ppt_h"/>
                                          </p:val>
                                        </p:tav>
                                      </p:tavLst>
                                    </p:anim>
                                    <p:animEffect transition="in" filter="fade">
                                      <p:cBhvr>
                                        <p:cTn id="198" dur="500"/>
                                        <p:tgtEl>
                                          <p:spTgt spid="53"/>
                                        </p:tgtEl>
                                      </p:cBhvr>
                                    </p:animEffect>
                                  </p:childTnLst>
                                </p:cTn>
                              </p:par>
                              <p:par>
                                <p:cTn id="199" presetID="53" presetClass="entr" presetSubtype="16" fill="hold" nodeType="withEffect">
                                  <p:stCondLst>
                                    <p:cond delay="0"/>
                                  </p:stCondLst>
                                  <p:childTnLst>
                                    <p:set>
                                      <p:cBhvr>
                                        <p:cTn id="200" dur="1" fill="hold">
                                          <p:stCondLst>
                                            <p:cond delay="0"/>
                                          </p:stCondLst>
                                        </p:cTn>
                                        <p:tgtEl>
                                          <p:spTgt spid="54"/>
                                        </p:tgtEl>
                                        <p:attrNameLst>
                                          <p:attrName>style.visibility</p:attrName>
                                        </p:attrNameLst>
                                      </p:cBhvr>
                                      <p:to>
                                        <p:strVal val="visible"/>
                                      </p:to>
                                    </p:set>
                                    <p:anim calcmode="lin" valueType="num">
                                      <p:cBhvr>
                                        <p:cTn id="201" dur="500" fill="hold"/>
                                        <p:tgtEl>
                                          <p:spTgt spid="54"/>
                                        </p:tgtEl>
                                        <p:attrNameLst>
                                          <p:attrName>ppt_w</p:attrName>
                                        </p:attrNameLst>
                                      </p:cBhvr>
                                      <p:tavLst>
                                        <p:tav tm="0">
                                          <p:val>
                                            <p:fltVal val="0"/>
                                          </p:val>
                                        </p:tav>
                                        <p:tav tm="100000">
                                          <p:val>
                                            <p:strVal val="#ppt_w"/>
                                          </p:val>
                                        </p:tav>
                                      </p:tavLst>
                                    </p:anim>
                                    <p:anim calcmode="lin" valueType="num">
                                      <p:cBhvr>
                                        <p:cTn id="202" dur="500" fill="hold"/>
                                        <p:tgtEl>
                                          <p:spTgt spid="54"/>
                                        </p:tgtEl>
                                        <p:attrNameLst>
                                          <p:attrName>ppt_h</p:attrName>
                                        </p:attrNameLst>
                                      </p:cBhvr>
                                      <p:tavLst>
                                        <p:tav tm="0">
                                          <p:val>
                                            <p:fltVal val="0"/>
                                          </p:val>
                                        </p:tav>
                                        <p:tav tm="100000">
                                          <p:val>
                                            <p:strVal val="#ppt_h"/>
                                          </p:val>
                                        </p:tav>
                                      </p:tavLst>
                                    </p:anim>
                                    <p:animEffect transition="in" filter="fade">
                                      <p:cBhvr>
                                        <p:cTn id="203" dur="500"/>
                                        <p:tgtEl>
                                          <p:spTgt spid="54"/>
                                        </p:tgtEl>
                                      </p:cBhvr>
                                    </p:animEffect>
                                  </p:childTnLst>
                                </p:cTn>
                              </p:par>
                              <p:par>
                                <p:cTn id="204" presetID="53" presetClass="entr" presetSubtype="16" fill="hold" nodeType="withEffect">
                                  <p:stCondLst>
                                    <p:cond delay="0"/>
                                  </p:stCondLst>
                                  <p:childTnLst>
                                    <p:set>
                                      <p:cBhvr>
                                        <p:cTn id="205" dur="1" fill="hold">
                                          <p:stCondLst>
                                            <p:cond delay="0"/>
                                          </p:stCondLst>
                                        </p:cTn>
                                        <p:tgtEl>
                                          <p:spTgt spid="55"/>
                                        </p:tgtEl>
                                        <p:attrNameLst>
                                          <p:attrName>style.visibility</p:attrName>
                                        </p:attrNameLst>
                                      </p:cBhvr>
                                      <p:to>
                                        <p:strVal val="visible"/>
                                      </p:to>
                                    </p:set>
                                    <p:anim calcmode="lin" valueType="num">
                                      <p:cBhvr>
                                        <p:cTn id="206" dur="500" fill="hold"/>
                                        <p:tgtEl>
                                          <p:spTgt spid="55"/>
                                        </p:tgtEl>
                                        <p:attrNameLst>
                                          <p:attrName>ppt_w</p:attrName>
                                        </p:attrNameLst>
                                      </p:cBhvr>
                                      <p:tavLst>
                                        <p:tav tm="0">
                                          <p:val>
                                            <p:fltVal val="0"/>
                                          </p:val>
                                        </p:tav>
                                        <p:tav tm="100000">
                                          <p:val>
                                            <p:strVal val="#ppt_w"/>
                                          </p:val>
                                        </p:tav>
                                      </p:tavLst>
                                    </p:anim>
                                    <p:anim calcmode="lin" valueType="num">
                                      <p:cBhvr>
                                        <p:cTn id="207" dur="500" fill="hold"/>
                                        <p:tgtEl>
                                          <p:spTgt spid="55"/>
                                        </p:tgtEl>
                                        <p:attrNameLst>
                                          <p:attrName>ppt_h</p:attrName>
                                        </p:attrNameLst>
                                      </p:cBhvr>
                                      <p:tavLst>
                                        <p:tav tm="0">
                                          <p:val>
                                            <p:fltVal val="0"/>
                                          </p:val>
                                        </p:tav>
                                        <p:tav tm="100000">
                                          <p:val>
                                            <p:strVal val="#ppt_h"/>
                                          </p:val>
                                        </p:tav>
                                      </p:tavLst>
                                    </p:anim>
                                    <p:animEffect transition="in" filter="fade">
                                      <p:cBhvr>
                                        <p:cTn id="208" dur="500"/>
                                        <p:tgtEl>
                                          <p:spTgt spid="55"/>
                                        </p:tgtEl>
                                      </p:cBhvr>
                                    </p:animEffect>
                                  </p:childTnLst>
                                </p:cTn>
                              </p:par>
                              <p:par>
                                <p:cTn id="209" presetID="53" presetClass="entr" presetSubtype="16" fill="hold" nodeType="withEffect">
                                  <p:stCondLst>
                                    <p:cond delay="0"/>
                                  </p:stCondLst>
                                  <p:childTnLst>
                                    <p:set>
                                      <p:cBhvr>
                                        <p:cTn id="210" dur="1" fill="hold">
                                          <p:stCondLst>
                                            <p:cond delay="0"/>
                                          </p:stCondLst>
                                        </p:cTn>
                                        <p:tgtEl>
                                          <p:spTgt spid="56"/>
                                        </p:tgtEl>
                                        <p:attrNameLst>
                                          <p:attrName>style.visibility</p:attrName>
                                        </p:attrNameLst>
                                      </p:cBhvr>
                                      <p:to>
                                        <p:strVal val="visible"/>
                                      </p:to>
                                    </p:set>
                                    <p:anim calcmode="lin" valueType="num">
                                      <p:cBhvr>
                                        <p:cTn id="211" dur="500" fill="hold"/>
                                        <p:tgtEl>
                                          <p:spTgt spid="56"/>
                                        </p:tgtEl>
                                        <p:attrNameLst>
                                          <p:attrName>ppt_w</p:attrName>
                                        </p:attrNameLst>
                                      </p:cBhvr>
                                      <p:tavLst>
                                        <p:tav tm="0">
                                          <p:val>
                                            <p:fltVal val="0"/>
                                          </p:val>
                                        </p:tav>
                                        <p:tav tm="100000">
                                          <p:val>
                                            <p:strVal val="#ppt_w"/>
                                          </p:val>
                                        </p:tav>
                                      </p:tavLst>
                                    </p:anim>
                                    <p:anim calcmode="lin" valueType="num">
                                      <p:cBhvr>
                                        <p:cTn id="212" dur="500" fill="hold"/>
                                        <p:tgtEl>
                                          <p:spTgt spid="56"/>
                                        </p:tgtEl>
                                        <p:attrNameLst>
                                          <p:attrName>ppt_h</p:attrName>
                                        </p:attrNameLst>
                                      </p:cBhvr>
                                      <p:tavLst>
                                        <p:tav tm="0">
                                          <p:val>
                                            <p:fltVal val="0"/>
                                          </p:val>
                                        </p:tav>
                                        <p:tav tm="100000">
                                          <p:val>
                                            <p:strVal val="#ppt_h"/>
                                          </p:val>
                                        </p:tav>
                                      </p:tavLst>
                                    </p:anim>
                                    <p:animEffect transition="in" filter="fade">
                                      <p:cBhvr>
                                        <p:cTn id="213" dur="500"/>
                                        <p:tgtEl>
                                          <p:spTgt spid="56"/>
                                        </p:tgtEl>
                                      </p:cBhvr>
                                    </p:animEffect>
                                  </p:childTnLst>
                                </p:cTn>
                              </p:par>
                              <p:par>
                                <p:cTn id="214" presetID="53" presetClass="entr" presetSubtype="16" fill="hold" nodeType="withEffect">
                                  <p:stCondLst>
                                    <p:cond delay="0"/>
                                  </p:stCondLst>
                                  <p:childTnLst>
                                    <p:set>
                                      <p:cBhvr>
                                        <p:cTn id="215" dur="1" fill="hold">
                                          <p:stCondLst>
                                            <p:cond delay="0"/>
                                          </p:stCondLst>
                                        </p:cTn>
                                        <p:tgtEl>
                                          <p:spTgt spid="57"/>
                                        </p:tgtEl>
                                        <p:attrNameLst>
                                          <p:attrName>style.visibility</p:attrName>
                                        </p:attrNameLst>
                                      </p:cBhvr>
                                      <p:to>
                                        <p:strVal val="visible"/>
                                      </p:to>
                                    </p:set>
                                    <p:anim calcmode="lin" valueType="num">
                                      <p:cBhvr>
                                        <p:cTn id="216" dur="500" fill="hold"/>
                                        <p:tgtEl>
                                          <p:spTgt spid="57"/>
                                        </p:tgtEl>
                                        <p:attrNameLst>
                                          <p:attrName>ppt_w</p:attrName>
                                        </p:attrNameLst>
                                      </p:cBhvr>
                                      <p:tavLst>
                                        <p:tav tm="0">
                                          <p:val>
                                            <p:fltVal val="0"/>
                                          </p:val>
                                        </p:tav>
                                        <p:tav tm="100000">
                                          <p:val>
                                            <p:strVal val="#ppt_w"/>
                                          </p:val>
                                        </p:tav>
                                      </p:tavLst>
                                    </p:anim>
                                    <p:anim calcmode="lin" valueType="num">
                                      <p:cBhvr>
                                        <p:cTn id="217" dur="500" fill="hold"/>
                                        <p:tgtEl>
                                          <p:spTgt spid="57"/>
                                        </p:tgtEl>
                                        <p:attrNameLst>
                                          <p:attrName>ppt_h</p:attrName>
                                        </p:attrNameLst>
                                      </p:cBhvr>
                                      <p:tavLst>
                                        <p:tav tm="0">
                                          <p:val>
                                            <p:fltVal val="0"/>
                                          </p:val>
                                        </p:tav>
                                        <p:tav tm="100000">
                                          <p:val>
                                            <p:strVal val="#ppt_h"/>
                                          </p:val>
                                        </p:tav>
                                      </p:tavLst>
                                    </p:anim>
                                    <p:animEffect transition="in" filter="fade">
                                      <p:cBhvr>
                                        <p:cTn id="218" dur="500"/>
                                        <p:tgtEl>
                                          <p:spTgt spid="57"/>
                                        </p:tgtEl>
                                      </p:cBhvr>
                                    </p:animEffect>
                                  </p:childTnLst>
                                </p:cTn>
                              </p:par>
                              <p:par>
                                <p:cTn id="219" presetID="53" presetClass="entr" presetSubtype="16" fill="hold" nodeType="withEffect">
                                  <p:stCondLst>
                                    <p:cond delay="0"/>
                                  </p:stCondLst>
                                  <p:childTnLst>
                                    <p:set>
                                      <p:cBhvr>
                                        <p:cTn id="220" dur="1" fill="hold">
                                          <p:stCondLst>
                                            <p:cond delay="0"/>
                                          </p:stCondLst>
                                        </p:cTn>
                                        <p:tgtEl>
                                          <p:spTgt spid="58"/>
                                        </p:tgtEl>
                                        <p:attrNameLst>
                                          <p:attrName>style.visibility</p:attrName>
                                        </p:attrNameLst>
                                      </p:cBhvr>
                                      <p:to>
                                        <p:strVal val="visible"/>
                                      </p:to>
                                    </p:set>
                                    <p:anim calcmode="lin" valueType="num">
                                      <p:cBhvr>
                                        <p:cTn id="221" dur="500" fill="hold"/>
                                        <p:tgtEl>
                                          <p:spTgt spid="58"/>
                                        </p:tgtEl>
                                        <p:attrNameLst>
                                          <p:attrName>ppt_w</p:attrName>
                                        </p:attrNameLst>
                                      </p:cBhvr>
                                      <p:tavLst>
                                        <p:tav tm="0">
                                          <p:val>
                                            <p:fltVal val="0"/>
                                          </p:val>
                                        </p:tav>
                                        <p:tav tm="100000">
                                          <p:val>
                                            <p:strVal val="#ppt_w"/>
                                          </p:val>
                                        </p:tav>
                                      </p:tavLst>
                                    </p:anim>
                                    <p:anim calcmode="lin" valueType="num">
                                      <p:cBhvr>
                                        <p:cTn id="222" dur="500" fill="hold"/>
                                        <p:tgtEl>
                                          <p:spTgt spid="58"/>
                                        </p:tgtEl>
                                        <p:attrNameLst>
                                          <p:attrName>ppt_h</p:attrName>
                                        </p:attrNameLst>
                                      </p:cBhvr>
                                      <p:tavLst>
                                        <p:tav tm="0">
                                          <p:val>
                                            <p:fltVal val="0"/>
                                          </p:val>
                                        </p:tav>
                                        <p:tav tm="100000">
                                          <p:val>
                                            <p:strVal val="#ppt_h"/>
                                          </p:val>
                                        </p:tav>
                                      </p:tavLst>
                                    </p:anim>
                                    <p:animEffect transition="in" filter="fade">
                                      <p:cBhvr>
                                        <p:cTn id="223" dur="500"/>
                                        <p:tgtEl>
                                          <p:spTgt spid="58"/>
                                        </p:tgtEl>
                                      </p:cBhvr>
                                    </p:animEffect>
                                  </p:childTnLst>
                                </p:cTn>
                              </p:par>
                              <p:par>
                                <p:cTn id="224" presetID="53" presetClass="entr" presetSubtype="16" fill="hold" nodeType="withEffect">
                                  <p:stCondLst>
                                    <p:cond delay="0"/>
                                  </p:stCondLst>
                                  <p:childTnLst>
                                    <p:set>
                                      <p:cBhvr>
                                        <p:cTn id="225" dur="1" fill="hold">
                                          <p:stCondLst>
                                            <p:cond delay="0"/>
                                          </p:stCondLst>
                                        </p:cTn>
                                        <p:tgtEl>
                                          <p:spTgt spid="59"/>
                                        </p:tgtEl>
                                        <p:attrNameLst>
                                          <p:attrName>style.visibility</p:attrName>
                                        </p:attrNameLst>
                                      </p:cBhvr>
                                      <p:to>
                                        <p:strVal val="visible"/>
                                      </p:to>
                                    </p:set>
                                    <p:anim calcmode="lin" valueType="num">
                                      <p:cBhvr>
                                        <p:cTn id="226" dur="500" fill="hold"/>
                                        <p:tgtEl>
                                          <p:spTgt spid="59"/>
                                        </p:tgtEl>
                                        <p:attrNameLst>
                                          <p:attrName>ppt_w</p:attrName>
                                        </p:attrNameLst>
                                      </p:cBhvr>
                                      <p:tavLst>
                                        <p:tav tm="0">
                                          <p:val>
                                            <p:fltVal val="0"/>
                                          </p:val>
                                        </p:tav>
                                        <p:tav tm="100000">
                                          <p:val>
                                            <p:strVal val="#ppt_w"/>
                                          </p:val>
                                        </p:tav>
                                      </p:tavLst>
                                    </p:anim>
                                    <p:anim calcmode="lin" valueType="num">
                                      <p:cBhvr>
                                        <p:cTn id="227" dur="500" fill="hold"/>
                                        <p:tgtEl>
                                          <p:spTgt spid="59"/>
                                        </p:tgtEl>
                                        <p:attrNameLst>
                                          <p:attrName>ppt_h</p:attrName>
                                        </p:attrNameLst>
                                      </p:cBhvr>
                                      <p:tavLst>
                                        <p:tav tm="0">
                                          <p:val>
                                            <p:fltVal val="0"/>
                                          </p:val>
                                        </p:tav>
                                        <p:tav tm="100000">
                                          <p:val>
                                            <p:strVal val="#ppt_h"/>
                                          </p:val>
                                        </p:tav>
                                      </p:tavLst>
                                    </p:anim>
                                    <p:animEffect transition="in" filter="fade">
                                      <p:cBhvr>
                                        <p:cTn id="228" dur="500"/>
                                        <p:tgtEl>
                                          <p:spTgt spid="59"/>
                                        </p:tgtEl>
                                      </p:cBhvr>
                                    </p:animEffect>
                                  </p:childTnLst>
                                </p:cTn>
                              </p:par>
                              <p:par>
                                <p:cTn id="229" presetID="53" presetClass="entr" presetSubtype="16" fill="hold" nodeType="withEffect">
                                  <p:stCondLst>
                                    <p:cond delay="0"/>
                                  </p:stCondLst>
                                  <p:childTnLst>
                                    <p:set>
                                      <p:cBhvr>
                                        <p:cTn id="230" dur="1" fill="hold">
                                          <p:stCondLst>
                                            <p:cond delay="0"/>
                                          </p:stCondLst>
                                        </p:cTn>
                                        <p:tgtEl>
                                          <p:spTgt spid="41"/>
                                        </p:tgtEl>
                                        <p:attrNameLst>
                                          <p:attrName>style.visibility</p:attrName>
                                        </p:attrNameLst>
                                      </p:cBhvr>
                                      <p:to>
                                        <p:strVal val="visible"/>
                                      </p:to>
                                    </p:set>
                                    <p:anim calcmode="lin" valueType="num">
                                      <p:cBhvr>
                                        <p:cTn id="231" dur="500" fill="hold"/>
                                        <p:tgtEl>
                                          <p:spTgt spid="41"/>
                                        </p:tgtEl>
                                        <p:attrNameLst>
                                          <p:attrName>ppt_w</p:attrName>
                                        </p:attrNameLst>
                                      </p:cBhvr>
                                      <p:tavLst>
                                        <p:tav tm="0">
                                          <p:val>
                                            <p:fltVal val="0"/>
                                          </p:val>
                                        </p:tav>
                                        <p:tav tm="100000">
                                          <p:val>
                                            <p:strVal val="#ppt_w"/>
                                          </p:val>
                                        </p:tav>
                                      </p:tavLst>
                                    </p:anim>
                                    <p:anim calcmode="lin" valueType="num">
                                      <p:cBhvr>
                                        <p:cTn id="232" dur="500" fill="hold"/>
                                        <p:tgtEl>
                                          <p:spTgt spid="41"/>
                                        </p:tgtEl>
                                        <p:attrNameLst>
                                          <p:attrName>ppt_h</p:attrName>
                                        </p:attrNameLst>
                                      </p:cBhvr>
                                      <p:tavLst>
                                        <p:tav tm="0">
                                          <p:val>
                                            <p:fltVal val="0"/>
                                          </p:val>
                                        </p:tav>
                                        <p:tav tm="100000">
                                          <p:val>
                                            <p:strVal val="#ppt_h"/>
                                          </p:val>
                                        </p:tav>
                                      </p:tavLst>
                                    </p:anim>
                                    <p:animEffect transition="in" filter="fade">
                                      <p:cBhvr>
                                        <p:cTn id="233" dur="500"/>
                                        <p:tgtEl>
                                          <p:spTgt spid="41"/>
                                        </p:tgtEl>
                                      </p:cBhvr>
                                    </p:animEffect>
                                  </p:childTnLst>
                                </p:cTn>
                              </p:par>
                              <p:par>
                                <p:cTn id="234" presetID="26" presetClass="emph" presetSubtype="0" repeatCount="indefinite" fill="hold" nodeType="withEffect">
                                  <p:stCondLst>
                                    <p:cond delay="0"/>
                                  </p:stCondLst>
                                  <p:childTnLst>
                                    <p:animEffect transition="out" filter="fade">
                                      <p:cBhvr>
                                        <p:cTn id="235" dur="1000" tmFilter="0, 0; .2, .5; .8, .5; 1, 0"/>
                                        <p:tgtEl>
                                          <p:spTgt spid="42"/>
                                        </p:tgtEl>
                                      </p:cBhvr>
                                    </p:animEffect>
                                    <p:animScale>
                                      <p:cBhvr>
                                        <p:cTn id="236" dur="500" autoRev="1" fill="hold"/>
                                        <p:tgtEl>
                                          <p:spTgt spid="42"/>
                                        </p:tgtEl>
                                      </p:cBhvr>
                                      <p:by x="105000" y="105000"/>
                                    </p:animScale>
                                  </p:childTnLst>
                                </p:cTn>
                              </p:par>
                              <p:par>
                                <p:cTn id="237" presetID="26" presetClass="emph" presetSubtype="0" repeatCount="indefinite" fill="hold" nodeType="withEffect">
                                  <p:stCondLst>
                                    <p:cond delay="0"/>
                                  </p:stCondLst>
                                  <p:childTnLst>
                                    <p:animEffect transition="out" filter="fade">
                                      <p:cBhvr>
                                        <p:cTn id="238" dur="1000" tmFilter="0, 0; .2, .5; .8, .5; 1, 0"/>
                                        <p:tgtEl>
                                          <p:spTgt spid="43"/>
                                        </p:tgtEl>
                                      </p:cBhvr>
                                    </p:animEffect>
                                    <p:animScale>
                                      <p:cBhvr>
                                        <p:cTn id="239" dur="500" autoRev="1" fill="hold"/>
                                        <p:tgtEl>
                                          <p:spTgt spid="43"/>
                                        </p:tgtEl>
                                      </p:cBhvr>
                                      <p:by x="105000" y="105000"/>
                                    </p:animScale>
                                  </p:childTnLst>
                                </p:cTn>
                              </p:par>
                              <p:par>
                                <p:cTn id="240" presetID="26" presetClass="emph" presetSubtype="0" repeatCount="indefinite" fill="hold" nodeType="withEffect">
                                  <p:stCondLst>
                                    <p:cond delay="0"/>
                                  </p:stCondLst>
                                  <p:childTnLst>
                                    <p:animEffect transition="out" filter="fade">
                                      <p:cBhvr>
                                        <p:cTn id="241" dur="1000" tmFilter="0, 0; .2, .5; .8, .5; 1, 0"/>
                                        <p:tgtEl>
                                          <p:spTgt spid="44"/>
                                        </p:tgtEl>
                                      </p:cBhvr>
                                    </p:animEffect>
                                    <p:animScale>
                                      <p:cBhvr>
                                        <p:cTn id="242" dur="500" autoRev="1" fill="hold"/>
                                        <p:tgtEl>
                                          <p:spTgt spid="44"/>
                                        </p:tgtEl>
                                      </p:cBhvr>
                                      <p:by x="105000" y="105000"/>
                                    </p:animScale>
                                  </p:childTnLst>
                                </p:cTn>
                              </p:par>
                              <p:par>
                                <p:cTn id="243" presetID="26" presetClass="emph" presetSubtype="0" repeatCount="indefinite" fill="hold" nodeType="withEffect">
                                  <p:stCondLst>
                                    <p:cond delay="0"/>
                                  </p:stCondLst>
                                  <p:childTnLst>
                                    <p:animEffect transition="out" filter="fade">
                                      <p:cBhvr>
                                        <p:cTn id="244" dur="1000" tmFilter="0, 0; .2, .5; .8, .5; 1, 0"/>
                                        <p:tgtEl>
                                          <p:spTgt spid="45"/>
                                        </p:tgtEl>
                                      </p:cBhvr>
                                    </p:animEffect>
                                    <p:animScale>
                                      <p:cBhvr>
                                        <p:cTn id="245" dur="500" autoRev="1" fill="hold"/>
                                        <p:tgtEl>
                                          <p:spTgt spid="45"/>
                                        </p:tgtEl>
                                      </p:cBhvr>
                                      <p:by x="105000" y="105000"/>
                                    </p:animScale>
                                  </p:childTnLst>
                                </p:cTn>
                              </p:par>
                              <p:par>
                                <p:cTn id="246" presetID="26" presetClass="emph" presetSubtype="0" repeatCount="indefinite" fill="hold" nodeType="withEffect">
                                  <p:stCondLst>
                                    <p:cond delay="0"/>
                                  </p:stCondLst>
                                  <p:childTnLst>
                                    <p:animEffect transition="out" filter="fade">
                                      <p:cBhvr>
                                        <p:cTn id="247" dur="1000" tmFilter="0, 0; .2, .5; .8, .5; 1, 0"/>
                                        <p:tgtEl>
                                          <p:spTgt spid="46"/>
                                        </p:tgtEl>
                                      </p:cBhvr>
                                    </p:animEffect>
                                    <p:animScale>
                                      <p:cBhvr>
                                        <p:cTn id="248" dur="500" autoRev="1" fill="hold"/>
                                        <p:tgtEl>
                                          <p:spTgt spid="46"/>
                                        </p:tgtEl>
                                      </p:cBhvr>
                                      <p:by x="105000" y="105000"/>
                                    </p:animScale>
                                  </p:childTnLst>
                                </p:cTn>
                              </p:par>
                              <p:par>
                                <p:cTn id="249" presetID="26" presetClass="emph" presetSubtype="0" repeatCount="indefinite" fill="hold" nodeType="withEffect">
                                  <p:stCondLst>
                                    <p:cond delay="0"/>
                                  </p:stCondLst>
                                  <p:childTnLst>
                                    <p:animEffect transition="out" filter="fade">
                                      <p:cBhvr>
                                        <p:cTn id="250" dur="1000" tmFilter="0, 0; .2, .5; .8, .5; 1, 0"/>
                                        <p:tgtEl>
                                          <p:spTgt spid="47"/>
                                        </p:tgtEl>
                                      </p:cBhvr>
                                    </p:animEffect>
                                    <p:animScale>
                                      <p:cBhvr>
                                        <p:cTn id="251" dur="500" autoRev="1" fill="hold"/>
                                        <p:tgtEl>
                                          <p:spTgt spid="47"/>
                                        </p:tgtEl>
                                      </p:cBhvr>
                                      <p:by x="105000" y="105000"/>
                                    </p:animScale>
                                  </p:childTnLst>
                                </p:cTn>
                              </p:par>
                              <p:par>
                                <p:cTn id="252" presetID="26" presetClass="emph" presetSubtype="0" repeatCount="indefinite" fill="hold" nodeType="withEffect">
                                  <p:stCondLst>
                                    <p:cond delay="0"/>
                                  </p:stCondLst>
                                  <p:childTnLst>
                                    <p:animEffect transition="out" filter="fade">
                                      <p:cBhvr>
                                        <p:cTn id="253" dur="1000" tmFilter="0, 0; .2, .5; .8, .5; 1, 0"/>
                                        <p:tgtEl>
                                          <p:spTgt spid="48"/>
                                        </p:tgtEl>
                                      </p:cBhvr>
                                    </p:animEffect>
                                    <p:animScale>
                                      <p:cBhvr>
                                        <p:cTn id="254" dur="500" autoRev="1" fill="hold"/>
                                        <p:tgtEl>
                                          <p:spTgt spid="48"/>
                                        </p:tgtEl>
                                      </p:cBhvr>
                                      <p:by x="105000" y="105000"/>
                                    </p:animScale>
                                  </p:childTnLst>
                                </p:cTn>
                              </p:par>
                              <p:par>
                                <p:cTn id="255" presetID="26" presetClass="emph" presetSubtype="0" repeatCount="indefinite" fill="hold" nodeType="withEffect">
                                  <p:stCondLst>
                                    <p:cond delay="0"/>
                                  </p:stCondLst>
                                  <p:childTnLst>
                                    <p:animEffect transition="out" filter="fade">
                                      <p:cBhvr>
                                        <p:cTn id="256" dur="1000" tmFilter="0, 0; .2, .5; .8, .5; 1, 0"/>
                                        <p:tgtEl>
                                          <p:spTgt spid="49"/>
                                        </p:tgtEl>
                                      </p:cBhvr>
                                    </p:animEffect>
                                    <p:animScale>
                                      <p:cBhvr>
                                        <p:cTn id="257" dur="500" autoRev="1" fill="hold"/>
                                        <p:tgtEl>
                                          <p:spTgt spid="49"/>
                                        </p:tgtEl>
                                      </p:cBhvr>
                                      <p:by x="105000" y="105000"/>
                                    </p:animScale>
                                  </p:childTnLst>
                                </p:cTn>
                              </p:par>
                              <p:par>
                                <p:cTn id="258" presetID="26" presetClass="emph" presetSubtype="0" repeatCount="indefinite" fill="hold" nodeType="withEffect">
                                  <p:stCondLst>
                                    <p:cond delay="0"/>
                                  </p:stCondLst>
                                  <p:childTnLst>
                                    <p:animEffect transition="out" filter="fade">
                                      <p:cBhvr>
                                        <p:cTn id="259" dur="1000" tmFilter="0, 0; .2, .5; .8, .5; 1, 0"/>
                                        <p:tgtEl>
                                          <p:spTgt spid="50"/>
                                        </p:tgtEl>
                                      </p:cBhvr>
                                    </p:animEffect>
                                    <p:animScale>
                                      <p:cBhvr>
                                        <p:cTn id="260" dur="500" autoRev="1" fill="hold"/>
                                        <p:tgtEl>
                                          <p:spTgt spid="50"/>
                                        </p:tgtEl>
                                      </p:cBhvr>
                                      <p:by x="105000" y="105000"/>
                                    </p:animScale>
                                  </p:childTnLst>
                                </p:cTn>
                              </p:par>
                              <p:par>
                                <p:cTn id="261" presetID="26" presetClass="emph" presetSubtype="0" repeatCount="indefinite" fill="hold" nodeType="withEffect">
                                  <p:stCondLst>
                                    <p:cond delay="0"/>
                                  </p:stCondLst>
                                  <p:childTnLst>
                                    <p:animEffect transition="out" filter="fade">
                                      <p:cBhvr>
                                        <p:cTn id="262" dur="1000" tmFilter="0, 0; .2, .5; .8, .5; 1, 0"/>
                                        <p:tgtEl>
                                          <p:spTgt spid="51"/>
                                        </p:tgtEl>
                                      </p:cBhvr>
                                    </p:animEffect>
                                    <p:animScale>
                                      <p:cBhvr>
                                        <p:cTn id="263" dur="500" autoRev="1" fill="hold"/>
                                        <p:tgtEl>
                                          <p:spTgt spid="51"/>
                                        </p:tgtEl>
                                      </p:cBhvr>
                                      <p:by x="105000" y="105000"/>
                                    </p:animScale>
                                  </p:childTnLst>
                                </p:cTn>
                              </p:par>
                              <p:par>
                                <p:cTn id="264" presetID="26" presetClass="emph" presetSubtype="0" repeatCount="indefinite" fill="hold" nodeType="withEffect">
                                  <p:stCondLst>
                                    <p:cond delay="0"/>
                                  </p:stCondLst>
                                  <p:childTnLst>
                                    <p:animEffect transition="out" filter="fade">
                                      <p:cBhvr>
                                        <p:cTn id="265" dur="1000" tmFilter="0, 0; .2, .5; .8, .5; 1, 0"/>
                                        <p:tgtEl>
                                          <p:spTgt spid="52"/>
                                        </p:tgtEl>
                                      </p:cBhvr>
                                    </p:animEffect>
                                    <p:animScale>
                                      <p:cBhvr>
                                        <p:cTn id="266" dur="500" autoRev="1" fill="hold"/>
                                        <p:tgtEl>
                                          <p:spTgt spid="52"/>
                                        </p:tgtEl>
                                      </p:cBhvr>
                                      <p:by x="105000" y="105000"/>
                                    </p:animScale>
                                  </p:childTnLst>
                                </p:cTn>
                              </p:par>
                              <p:par>
                                <p:cTn id="267" presetID="26" presetClass="emph" presetSubtype="0" repeatCount="indefinite" fill="hold" nodeType="withEffect">
                                  <p:stCondLst>
                                    <p:cond delay="0"/>
                                  </p:stCondLst>
                                  <p:childTnLst>
                                    <p:animEffect transition="out" filter="fade">
                                      <p:cBhvr>
                                        <p:cTn id="268" dur="1000" tmFilter="0, 0; .2, .5; .8, .5; 1, 0"/>
                                        <p:tgtEl>
                                          <p:spTgt spid="53"/>
                                        </p:tgtEl>
                                      </p:cBhvr>
                                    </p:animEffect>
                                    <p:animScale>
                                      <p:cBhvr>
                                        <p:cTn id="269" dur="500" autoRev="1" fill="hold"/>
                                        <p:tgtEl>
                                          <p:spTgt spid="53"/>
                                        </p:tgtEl>
                                      </p:cBhvr>
                                      <p:by x="105000" y="105000"/>
                                    </p:animScale>
                                  </p:childTnLst>
                                </p:cTn>
                              </p:par>
                              <p:par>
                                <p:cTn id="270" presetID="26" presetClass="emph" presetSubtype="0" repeatCount="indefinite" fill="hold" nodeType="withEffect">
                                  <p:stCondLst>
                                    <p:cond delay="0"/>
                                  </p:stCondLst>
                                  <p:childTnLst>
                                    <p:animEffect transition="out" filter="fade">
                                      <p:cBhvr>
                                        <p:cTn id="271" dur="1000" tmFilter="0, 0; .2, .5; .8, .5; 1, 0"/>
                                        <p:tgtEl>
                                          <p:spTgt spid="54"/>
                                        </p:tgtEl>
                                      </p:cBhvr>
                                    </p:animEffect>
                                    <p:animScale>
                                      <p:cBhvr>
                                        <p:cTn id="272" dur="500" autoRev="1" fill="hold"/>
                                        <p:tgtEl>
                                          <p:spTgt spid="54"/>
                                        </p:tgtEl>
                                      </p:cBhvr>
                                      <p:by x="105000" y="105000"/>
                                    </p:animScale>
                                  </p:childTnLst>
                                </p:cTn>
                              </p:par>
                              <p:par>
                                <p:cTn id="273" presetID="26" presetClass="emph" presetSubtype="0" repeatCount="indefinite" fill="hold" nodeType="withEffect">
                                  <p:stCondLst>
                                    <p:cond delay="0"/>
                                  </p:stCondLst>
                                  <p:childTnLst>
                                    <p:animEffect transition="out" filter="fade">
                                      <p:cBhvr>
                                        <p:cTn id="274" dur="1000" tmFilter="0, 0; .2, .5; .8, .5; 1, 0"/>
                                        <p:tgtEl>
                                          <p:spTgt spid="55"/>
                                        </p:tgtEl>
                                      </p:cBhvr>
                                    </p:animEffect>
                                    <p:animScale>
                                      <p:cBhvr>
                                        <p:cTn id="275" dur="500" autoRev="1" fill="hold"/>
                                        <p:tgtEl>
                                          <p:spTgt spid="55"/>
                                        </p:tgtEl>
                                      </p:cBhvr>
                                      <p:by x="105000" y="105000"/>
                                    </p:animScale>
                                  </p:childTnLst>
                                </p:cTn>
                              </p:par>
                              <p:par>
                                <p:cTn id="276" presetID="26" presetClass="emph" presetSubtype="0" repeatCount="indefinite" fill="hold" nodeType="withEffect">
                                  <p:stCondLst>
                                    <p:cond delay="0"/>
                                  </p:stCondLst>
                                  <p:childTnLst>
                                    <p:animEffect transition="out" filter="fade">
                                      <p:cBhvr>
                                        <p:cTn id="277" dur="1000" tmFilter="0, 0; .2, .5; .8, .5; 1, 0"/>
                                        <p:tgtEl>
                                          <p:spTgt spid="56"/>
                                        </p:tgtEl>
                                      </p:cBhvr>
                                    </p:animEffect>
                                    <p:animScale>
                                      <p:cBhvr>
                                        <p:cTn id="278" dur="500" autoRev="1" fill="hold"/>
                                        <p:tgtEl>
                                          <p:spTgt spid="56"/>
                                        </p:tgtEl>
                                      </p:cBhvr>
                                      <p:by x="105000" y="105000"/>
                                    </p:animScale>
                                  </p:childTnLst>
                                </p:cTn>
                              </p:par>
                              <p:par>
                                <p:cTn id="279" presetID="26" presetClass="emph" presetSubtype="0" repeatCount="indefinite" fill="hold" nodeType="withEffect">
                                  <p:stCondLst>
                                    <p:cond delay="0"/>
                                  </p:stCondLst>
                                  <p:childTnLst>
                                    <p:animEffect transition="out" filter="fade">
                                      <p:cBhvr>
                                        <p:cTn id="280" dur="1000" tmFilter="0, 0; .2, .5; .8, .5; 1, 0"/>
                                        <p:tgtEl>
                                          <p:spTgt spid="57"/>
                                        </p:tgtEl>
                                      </p:cBhvr>
                                    </p:animEffect>
                                    <p:animScale>
                                      <p:cBhvr>
                                        <p:cTn id="281" dur="500" autoRev="1" fill="hold"/>
                                        <p:tgtEl>
                                          <p:spTgt spid="57"/>
                                        </p:tgtEl>
                                      </p:cBhvr>
                                      <p:by x="105000" y="105000"/>
                                    </p:animScale>
                                  </p:childTnLst>
                                </p:cTn>
                              </p:par>
                              <p:par>
                                <p:cTn id="282" presetID="26" presetClass="emph" presetSubtype="0" repeatCount="indefinite" fill="hold" nodeType="withEffect">
                                  <p:stCondLst>
                                    <p:cond delay="0"/>
                                  </p:stCondLst>
                                  <p:childTnLst>
                                    <p:animEffect transition="out" filter="fade">
                                      <p:cBhvr>
                                        <p:cTn id="283" dur="1000" tmFilter="0, 0; .2, .5; .8, .5; 1, 0"/>
                                        <p:tgtEl>
                                          <p:spTgt spid="58"/>
                                        </p:tgtEl>
                                      </p:cBhvr>
                                    </p:animEffect>
                                    <p:animScale>
                                      <p:cBhvr>
                                        <p:cTn id="284" dur="500" autoRev="1" fill="hold"/>
                                        <p:tgtEl>
                                          <p:spTgt spid="58"/>
                                        </p:tgtEl>
                                      </p:cBhvr>
                                      <p:by x="105000" y="105000"/>
                                    </p:animScale>
                                  </p:childTnLst>
                                </p:cTn>
                              </p:par>
                              <p:par>
                                <p:cTn id="285" presetID="26" presetClass="emph" presetSubtype="0" repeatCount="indefinite" fill="hold" nodeType="withEffect">
                                  <p:stCondLst>
                                    <p:cond delay="0"/>
                                  </p:stCondLst>
                                  <p:childTnLst>
                                    <p:animEffect transition="out" filter="fade">
                                      <p:cBhvr>
                                        <p:cTn id="286" dur="1000" tmFilter="0, 0; .2, .5; .8, .5; 1, 0"/>
                                        <p:tgtEl>
                                          <p:spTgt spid="59"/>
                                        </p:tgtEl>
                                      </p:cBhvr>
                                    </p:animEffect>
                                    <p:animScale>
                                      <p:cBhvr>
                                        <p:cTn id="287" dur="500" autoRev="1" fill="hold"/>
                                        <p:tgtEl>
                                          <p:spTgt spid="59"/>
                                        </p:tgtEl>
                                      </p:cBhvr>
                                      <p:by x="105000" y="105000"/>
                                    </p:animScale>
                                  </p:childTnLst>
                                </p:cTn>
                              </p:par>
                              <p:par>
                                <p:cTn id="288" presetID="26" presetClass="emph" presetSubtype="0" repeatCount="indefinite" fill="hold" nodeType="withEffect">
                                  <p:stCondLst>
                                    <p:cond delay="0"/>
                                  </p:stCondLst>
                                  <p:childTnLst>
                                    <p:animEffect transition="out" filter="fade">
                                      <p:cBhvr>
                                        <p:cTn id="289" dur="1000" tmFilter="0, 0; .2, .5; .8, .5; 1, 0"/>
                                        <p:tgtEl>
                                          <p:spTgt spid="41"/>
                                        </p:tgtEl>
                                      </p:cBhvr>
                                    </p:animEffect>
                                    <p:animScale>
                                      <p:cBhvr>
                                        <p:cTn id="290" dur="500" autoRev="1" fill="hold"/>
                                        <p:tgtEl>
                                          <p:spTgt spid="41"/>
                                        </p:tgtEl>
                                      </p:cBhvr>
                                      <p:by x="105000" y="105000"/>
                                    </p:animScale>
                                  </p:childTnLst>
                                </p:cTn>
                              </p:par>
                            </p:childTnLst>
                          </p:cTn>
                        </p:par>
                      </p:childTnLst>
                    </p:cTn>
                  </p:par>
                  <p:par>
                    <p:cTn id="291" fill="hold">
                      <p:stCondLst>
                        <p:cond delay="indefinite"/>
                      </p:stCondLst>
                      <p:childTnLst>
                        <p:par>
                          <p:cTn id="292" fill="hold">
                            <p:stCondLst>
                              <p:cond delay="0"/>
                            </p:stCondLst>
                            <p:childTnLst>
                              <p:par>
                                <p:cTn id="293" presetID="53" presetClass="entr" presetSubtype="16" fill="hold" nodeType="clickEffect">
                                  <p:stCondLst>
                                    <p:cond delay="0"/>
                                  </p:stCondLst>
                                  <p:childTnLst>
                                    <p:set>
                                      <p:cBhvr>
                                        <p:cTn id="294" dur="1" fill="hold">
                                          <p:stCondLst>
                                            <p:cond delay="0"/>
                                          </p:stCondLst>
                                        </p:cTn>
                                        <p:tgtEl>
                                          <p:spTgt spid="75"/>
                                        </p:tgtEl>
                                        <p:attrNameLst>
                                          <p:attrName>style.visibility</p:attrName>
                                        </p:attrNameLst>
                                      </p:cBhvr>
                                      <p:to>
                                        <p:strVal val="visible"/>
                                      </p:to>
                                    </p:set>
                                    <p:anim calcmode="lin" valueType="num">
                                      <p:cBhvr>
                                        <p:cTn id="295" dur="500" fill="hold"/>
                                        <p:tgtEl>
                                          <p:spTgt spid="75"/>
                                        </p:tgtEl>
                                        <p:attrNameLst>
                                          <p:attrName>ppt_w</p:attrName>
                                        </p:attrNameLst>
                                      </p:cBhvr>
                                      <p:tavLst>
                                        <p:tav tm="0">
                                          <p:val>
                                            <p:fltVal val="0"/>
                                          </p:val>
                                        </p:tav>
                                        <p:tav tm="100000">
                                          <p:val>
                                            <p:strVal val="#ppt_w"/>
                                          </p:val>
                                        </p:tav>
                                      </p:tavLst>
                                    </p:anim>
                                    <p:anim calcmode="lin" valueType="num">
                                      <p:cBhvr>
                                        <p:cTn id="296" dur="500" fill="hold"/>
                                        <p:tgtEl>
                                          <p:spTgt spid="75"/>
                                        </p:tgtEl>
                                        <p:attrNameLst>
                                          <p:attrName>ppt_h</p:attrName>
                                        </p:attrNameLst>
                                      </p:cBhvr>
                                      <p:tavLst>
                                        <p:tav tm="0">
                                          <p:val>
                                            <p:fltVal val="0"/>
                                          </p:val>
                                        </p:tav>
                                        <p:tav tm="100000">
                                          <p:val>
                                            <p:strVal val="#ppt_h"/>
                                          </p:val>
                                        </p:tav>
                                      </p:tavLst>
                                    </p:anim>
                                    <p:animEffect transition="in" filter="fade">
                                      <p:cBhvr>
                                        <p:cTn id="297" dur="500"/>
                                        <p:tgtEl>
                                          <p:spTgt spid="75"/>
                                        </p:tgtEl>
                                      </p:cBhvr>
                                    </p:animEffect>
                                  </p:childTnLst>
                                </p:cTn>
                              </p:par>
                            </p:childTnLst>
                          </p:cTn>
                        </p:par>
                      </p:childTnLst>
                    </p:cTn>
                  </p:par>
                  <p:par>
                    <p:cTn id="298" fill="hold">
                      <p:stCondLst>
                        <p:cond delay="indefinite"/>
                      </p:stCondLst>
                      <p:childTnLst>
                        <p:par>
                          <p:cTn id="299" fill="hold">
                            <p:stCondLst>
                              <p:cond delay="0"/>
                            </p:stCondLst>
                            <p:childTnLst>
                              <p:par>
                                <p:cTn id="300" presetID="42" presetClass="path" presetSubtype="0" accel="50000" decel="50000" fill="hold" nodeType="clickEffect">
                                  <p:stCondLst>
                                    <p:cond delay="0"/>
                                  </p:stCondLst>
                                  <p:childTnLst>
                                    <p:animMotion origin="layout" path="M 5E-6 3.55854E-6 L 0.01685 -0.36141 " pathEditMode="relative" rAng="0" ptsTypes="AA">
                                      <p:cBhvr>
                                        <p:cTn id="301" dur="2000" fill="hold"/>
                                        <p:tgtEl>
                                          <p:spTgt spid="75"/>
                                        </p:tgtEl>
                                        <p:attrNameLst>
                                          <p:attrName>ppt_x</p:attrName>
                                          <p:attrName>ppt_y</p:attrName>
                                        </p:attrNameLst>
                                      </p:cBhvr>
                                      <p:rCtr x="833" y="-18070"/>
                                    </p:animMotion>
                                  </p:childTnLst>
                                </p:cTn>
                              </p:par>
                              <p:par>
                                <p:cTn id="302" presetID="6" presetClass="emph" presetSubtype="0" fill="hold" nodeType="withEffect">
                                  <p:stCondLst>
                                    <p:cond delay="0"/>
                                  </p:stCondLst>
                                  <p:childTnLst>
                                    <p:animScale>
                                      <p:cBhvr>
                                        <p:cTn id="303" dur="1000" fill="hold"/>
                                        <p:tgtEl>
                                          <p:spTgt spid="75"/>
                                        </p:tgtEl>
                                      </p:cBhvr>
                                      <p:by x="25000" y="25000"/>
                                    </p:animScale>
                                  </p:childTnLst>
                                </p:cTn>
                              </p:par>
                            </p:childTnLst>
                          </p:cTn>
                        </p:par>
                        <p:par>
                          <p:cTn id="304" fill="hold">
                            <p:stCondLst>
                              <p:cond delay="2000"/>
                            </p:stCondLst>
                            <p:childTnLst>
                              <p:par>
                                <p:cTn id="305" presetID="53" presetClass="entr" presetSubtype="16" fill="hold" grpId="0" nodeType="afterEffect">
                                  <p:stCondLst>
                                    <p:cond delay="0"/>
                                  </p:stCondLst>
                                  <p:childTnLst>
                                    <p:set>
                                      <p:cBhvr>
                                        <p:cTn id="306" dur="1" fill="hold">
                                          <p:stCondLst>
                                            <p:cond delay="0"/>
                                          </p:stCondLst>
                                        </p:cTn>
                                        <p:tgtEl>
                                          <p:spTgt spid="64"/>
                                        </p:tgtEl>
                                        <p:attrNameLst>
                                          <p:attrName>style.visibility</p:attrName>
                                        </p:attrNameLst>
                                      </p:cBhvr>
                                      <p:to>
                                        <p:strVal val="visible"/>
                                      </p:to>
                                    </p:set>
                                    <p:anim calcmode="lin" valueType="num">
                                      <p:cBhvr>
                                        <p:cTn id="307" dur="500" fill="hold"/>
                                        <p:tgtEl>
                                          <p:spTgt spid="64"/>
                                        </p:tgtEl>
                                        <p:attrNameLst>
                                          <p:attrName>ppt_w</p:attrName>
                                        </p:attrNameLst>
                                      </p:cBhvr>
                                      <p:tavLst>
                                        <p:tav tm="0">
                                          <p:val>
                                            <p:fltVal val="0"/>
                                          </p:val>
                                        </p:tav>
                                        <p:tav tm="100000">
                                          <p:val>
                                            <p:strVal val="#ppt_w"/>
                                          </p:val>
                                        </p:tav>
                                      </p:tavLst>
                                    </p:anim>
                                    <p:anim calcmode="lin" valueType="num">
                                      <p:cBhvr>
                                        <p:cTn id="308" dur="500" fill="hold"/>
                                        <p:tgtEl>
                                          <p:spTgt spid="64"/>
                                        </p:tgtEl>
                                        <p:attrNameLst>
                                          <p:attrName>ppt_h</p:attrName>
                                        </p:attrNameLst>
                                      </p:cBhvr>
                                      <p:tavLst>
                                        <p:tav tm="0">
                                          <p:val>
                                            <p:fltVal val="0"/>
                                          </p:val>
                                        </p:tav>
                                        <p:tav tm="100000">
                                          <p:val>
                                            <p:strVal val="#ppt_h"/>
                                          </p:val>
                                        </p:tav>
                                      </p:tavLst>
                                    </p:anim>
                                    <p:animEffect transition="in" filter="fade">
                                      <p:cBhvr>
                                        <p:cTn id="309" dur="500"/>
                                        <p:tgtEl>
                                          <p:spTgt spid="64"/>
                                        </p:tgtEl>
                                      </p:cBhvr>
                                    </p:animEffect>
                                  </p:childTnLst>
                                </p:cTn>
                              </p:par>
                            </p:childTnLst>
                          </p:cTn>
                        </p:par>
                        <p:par>
                          <p:cTn id="310" fill="hold">
                            <p:stCondLst>
                              <p:cond delay="2500"/>
                            </p:stCondLst>
                            <p:childTnLst>
                              <p:par>
                                <p:cTn id="311" presetID="53" presetClass="entr" presetSubtype="16" fill="hold" nodeType="afterEffect">
                                  <p:stCondLst>
                                    <p:cond delay="0"/>
                                  </p:stCondLst>
                                  <p:childTnLst>
                                    <p:set>
                                      <p:cBhvr>
                                        <p:cTn id="312" dur="1" fill="hold">
                                          <p:stCondLst>
                                            <p:cond delay="0"/>
                                          </p:stCondLst>
                                        </p:cTn>
                                        <p:tgtEl>
                                          <p:spTgt spid="67"/>
                                        </p:tgtEl>
                                        <p:attrNameLst>
                                          <p:attrName>style.visibility</p:attrName>
                                        </p:attrNameLst>
                                      </p:cBhvr>
                                      <p:to>
                                        <p:strVal val="visible"/>
                                      </p:to>
                                    </p:set>
                                    <p:anim calcmode="lin" valueType="num">
                                      <p:cBhvr>
                                        <p:cTn id="313" dur="500" fill="hold"/>
                                        <p:tgtEl>
                                          <p:spTgt spid="67"/>
                                        </p:tgtEl>
                                        <p:attrNameLst>
                                          <p:attrName>ppt_w</p:attrName>
                                        </p:attrNameLst>
                                      </p:cBhvr>
                                      <p:tavLst>
                                        <p:tav tm="0">
                                          <p:val>
                                            <p:fltVal val="0"/>
                                          </p:val>
                                        </p:tav>
                                        <p:tav tm="100000">
                                          <p:val>
                                            <p:strVal val="#ppt_w"/>
                                          </p:val>
                                        </p:tav>
                                      </p:tavLst>
                                    </p:anim>
                                    <p:anim calcmode="lin" valueType="num">
                                      <p:cBhvr>
                                        <p:cTn id="314" dur="500" fill="hold"/>
                                        <p:tgtEl>
                                          <p:spTgt spid="67"/>
                                        </p:tgtEl>
                                        <p:attrNameLst>
                                          <p:attrName>ppt_h</p:attrName>
                                        </p:attrNameLst>
                                      </p:cBhvr>
                                      <p:tavLst>
                                        <p:tav tm="0">
                                          <p:val>
                                            <p:fltVal val="0"/>
                                          </p:val>
                                        </p:tav>
                                        <p:tav tm="100000">
                                          <p:val>
                                            <p:strVal val="#ppt_h"/>
                                          </p:val>
                                        </p:tav>
                                      </p:tavLst>
                                    </p:anim>
                                    <p:animEffect transition="in" filter="fade">
                                      <p:cBhvr>
                                        <p:cTn id="315" dur="500"/>
                                        <p:tgtEl>
                                          <p:spTgt spid="67"/>
                                        </p:tgtEl>
                                      </p:cBhvr>
                                    </p:animEffect>
                                  </p:childTnLst>
                                </p:cTn>
                              </p:par>
                              <p:par>
                                <p:cTn id="316" presetID="53" presetClass="entr" presetSubtype="16" fill="hold" nodeType="withEffect">
                                  <p:stCondLst>
                                    <p:cond delay="0"/>
                                  </p:stCondLst>
                                  <p:childTnLst>
                                    <p:set>
                                      <p:cBhvr>
                                        <p:cTn id="317" dur="1" fill="hold">
                                          <p:stCondLst>
                                            <p:cond delay="0"/>
                                          </p:stCondLst>
                                        </p:cTn>
                                        <p:tgtEl>
                                          <p:spTgt spid="68"/>
                                        </p:tgtEl>
                                        <p:attrNameLst>
                                          <p:attrName>style.visibility</p:attrName>
                                        </p:attrNameLst>
                                      </p:cBhvr>
                                      <p:to>
                                        <p:strVal val="visible"/>
                                      </p:to>
                                    </p:set>
                                    <p:anim calcmode="lin" valueType="num">
                                      <p:cBhvr>
                                        <p:cTn id="318" dur="500" fill="hold"/>
                                        <p:tgtEl>
                                          <p:spTgt spid="68"/>
                                        </p:tgtEl>
                                        <p:attrNameLst>
                                          <p:attrName>ppt_w</p:attrName>
                                        </p:attrNameLst>
                                      </p:cBhvr>
                                      <p:tavLst>
                                        <p:tav tm="0">
                                          <p:val>
                                            <p:fltVal val="0"/>
                                          </p:val>
                                        </p:tav>
                                        <p:tav tm="100000">
                                          <p:val>
                                            <p:strVal val="#ppt_w"/>
                                          </p:val>
                                        </p:tav>
                                      </p:tavLst>
                                    </p:anim>
                                    <p:anim calcmode="lin" valueType="num">
                                      <p:cBhvr>
                                        <p:cTn id="319" dur="500" fill="hold"/>
                                        <p:tgtEl>
                                          <p:spTgt spid="68"/>
                                        </p:tgtEl>
                                        <p:attrNameLst>
                                          <p:attrName>ppt_h</p:attrName>
                                        </p:attrNameLst>
                                      </p:cBhvr>
                                      <p:tavLst>
                                        <p:tav tm="0">
                                          <p:val>
                                            <p:fltVal val="0"/>
                                          </p:val>
                                        </p:tav>
                                        <p:tav tm="100000">
                                          <p:val>
                                            <p:strVal val="#ppt_h"/>
                                          </p:val>
                                        </p:tav>
                                      </p:tavLst>
                                    </p:anim>
                                    <p:animEffect transition="in" filter="fade">
                                      <p:cBhvr>
                                        <p:cTn id="320" dur="500"/>
                                        <p:tgtEl>
                                          <p:spTgt spid="68"/>
                                        </p:tgtEl>
                                      </p:cBhvr>
                                    </p:animEffect>
                                  </p:childTnLst>
                                </p:cTn>
                              </p:par>
                              <p:par>
                                <p:cTn id="321" presetID="53" presetClass="entr" presetSubtype="16" fill="hold" nodeType="withEffect">
                                  <p:stCondLst>
                                    <p:cond delay="0"/>
                                  </p:stCondLst>
                                  <p:childTnLst>
                                    <p:set>
                                      <p:cBhvr>
                                        <p:cTn id="322" dur="1" fill="hold">
                                          <p:stCondLst>
                                            <p:cond delay="0"/>
                                          </p:stCondLst>
                                        </p:cTn>
                                        <p:tgtEl>
                                          <p:spTgt spid="69"/>
                                        </p:tgtEl>
                                        <p:attrNameLst>
                                          <p:attrName>style.visibility</p:attrName>
                                        </p:attrNameLst>
                                      </p:cBhvr>
                                      <p:to>
                                        <p:strVal val="visible"/>
                                      </p:to>
                                    </p:set>
                                    <p:anim calcmode="lin" valueType="num">
                                      <p:cBhvr>
                                        <p:cTn id="323" dur="500" fill="hold"/>
                                        <p:tgtEl>
                                          <p:spTgt spid="69"/>
                                        </p:tgtEl>
                                        <p:attrNameLst>
                                          <p:attrName>ppt_w</p:attrName>
                                        </p:attrNameLst>
                                      </p:cBhvr>
                                      <p:tavLst>
                                        <p:tav tm="0">
                                          <p:val>
                                            <p:fltVal val="0"/>
                                          </p:val>
                                        </p:tav>
                                        <p:tav tm="100000">
                                          <p:val>
                                            <p:strVal val="#ppt_w"/>
                                          </p:val>
                                        </p:tav>
                                      </p:tavLst>
                                    </p:anim>
                                    <p:anim calcmode="lin" valueType="num">
                                      <p:cBhvr>
                                        <p:cTn id="324" dur="500" fill="hold"/>
                                        <p:tgtEl>
                                          <p:spTgt spid="69"/>
                                        </p:tgtEl>
                                        <p:attrNameLst>
                                          <p:attrName>ppt_h</p:attrName>
                                        </p:attrNameLst>
                                      </p:cBhvr>
                                      <p:tavLst>
                                        <p:tav tm="0">
                                          <p:val>
                                            <p:fltVal val="0"/>
                                          </p:val>
                                        </p:tav>
                                        <p:tav tm="100000">
                                          <p:val>
                                            <p:strVal val="#ppt_h"/>
                                          </p:val>
                                        </p:tav>
                                      </p:tavLst>
                                    </p:anim>
                                    <p:animEffect transition="in" filter="fade">
                                      <p:cBhvr>
                                        <p:cTn id="325" dur="500"/>
                                        <p:tgtEl>
                                          <p:spTgt spid="69"/>
                                        </p:tgtEl>
                                      </p:cBhvr>
                                    </p:animEffect>
                                  </p:childTnLst>
                                </p:cTn>
                              </p:par>
                              <p:par>
                                <p:cTn id="326" presetID="53" presetClass="entr" presetSubtype="16" fill="hold" nodeType="withEffect">
                                  <p:stCondLst>
                                    <p:cond delay="0"/>
                                  </p:stCondLst>
                                  <p:childTnLst>
                                    <p:set>
                                      <p:cBhvr>
                                        <p:cTn id="327" dur="1" fill="hold">
                                          <p:stCondLst>
                                            <p:cond delay="0"/>
                                          </p:stCondLst>
                                        </p:cTn>
                                        <p:tgtEl>
                                          <p:spTgt spid="70"/>
                                        </p:tgtEl>
                                        <p:attrNameLst>
                                          <p:attrName>style.visibility</p:attrName>
                                        </p:attrNameLst>
                                      </p:cBhvr>
                                      <p:to>
                                        <p:strVal val="visible"/>
                                      </p:to>
                                    </p:set>
                                    <p:anim calcmode="lin" valueType="num">
                                      <p:cBhvr>
                                        <p:cTn id="328" dur="500" fill="hold"/>
                                        <p:tgtEl>
                                          <p:spTgt spid="70"/>
                                        </p:tgtEl>
                                        <p:attrNameLst>
                                          <p:attrName>ppt_w</p:attrName>
                                        </p:attrNameLst>
                                      </p:cBhvr>
                                      <p:tavLst>
                                        <p:tav tm="0">
                                          <p:val>
                                            <p:fltVal val="0"/>
                                          </p:val>
                                        </p:tav>
                                        <p:tav tm="100000">
                                          <p:val>
                                            <p:strVal val="#ppt_w"/>
                                          </p:val>
                                        </p:tav>
                                      </p:tavLst>
                                    </p:anim>
                                    <p:anim calcmode="lin" valueType="num">
                                      <p:cBhvr>
                                        <p:cTn id="329" dur="500" fill="hold"/>
                                        <p:tgtEl>
                                          <p:spTgt spid="70"/>
                                        </p:tgtEl>
                                        <p:attrNameLst>
                                          <p:attrName>ppt_h</p:attrName>
                                        </p:attrNameLst>
                                      </p:cBhvr>
                                      <p:tavLst>
                                        <p:tav tm="0">
                                          <p:val>
                                            <p:fltVal val="0"/>
                                          </p:val>
                                        </p:tav>
                                        <p:tav tm="100000">
                                          <p:val>
                                            <p:strVal val="#ppt_h"/>
                                          </p:val>
                                        </p:tav>
                                      </p:tavLst>
                                    </p:anim>
                                    <p:animEffect transition="in" filter="fade">
                                      <p:cBhvr>
                                        <p:cTn id="330" dur="500"/>
                                        <p:tgtEl>
                                          <p:spTgt spid="70"/>
                                        </p:tgtEl>
                                      </p:cBhvr>
                                    </p:animEffect>
                                  </p:childTnLst>
                                </p:cTn>
                              </p:par>
                              <p:par>
                                <p:cTn id="331" presetID="53" presetClass="entr" presetSubtype="16" fill="hold" nodeType="withEffect">
                                  <p:stCondLst>
                                    <p:cond delay="0"/>
                                  </p:stCondLst>
                                  <p:childTnLst>
                                    <p:set>
                                      <p:cBhvr>
                                        <p:cTn id="332" dur="1" fill="hold">
                                          <p:stCondLst>
                                            <p:cond delay="0"/>
                                          </p:stCondLst>
                                        </p:cTn>
                                        <p:tgtEl>
                                          <p:spTgt spid="71"/>
                                        </p:tgtEl>
                                        <p:attrNameLst>
                                          <p:attrName>style.visibility</p:attrName>
                                        </p:attrNameLst>
                                      </p:cBhvr>
                                      <p:to>
                                        <p:strVal val="visible"/>
                                      </p:to>
                                    </p:set>
                                    <p:anim calcmode="lin" valueType="num">
                                      <p:cBhvr>
                                        <p:cTn id="333" dur="500" fill="hold"/>
                                        <p:tgtEl>
                                          <p:spTgt spid="71"/>
                                        </p:tgtEl>
                                        <p:attrNameLst>
                                          <p:attrName>ppt_w</p:attrName>
                                        </p:attrNameLst>
                                      </p:cBhvr>
                                      <p:tavLst>
                                        <p:tav tm="0">
                                          <p:val>
                                            <p:fltVal val="0"/>
                                          </p:val>
                                        </p:tav>
                                        <p:tav tm="100000">
                                          <p:val>
                                            <p:strVal val="#ppt_w"/>
                                          </p:val>
                                        </p:tav>
                                      </p:tavLst>
                                    </p:anim>
                                    <p:anim calcmode="lin" valueType="num">
                                      <p:cBhvr>
                                        <p:cTn id="334" dur="500" fill="hold"/>
                                        <p:tgtEl>
                                          <p:spTgt spid="71"/>
                                        </p:tgtEl>
                                        <p:attrNameLst>
                                          <p:attrName>ppt_h</p:attrName>
                                        </p:attrNameLst>
                                      </p:cBhvr>
                                      <p:tavLst>
                                        <p:tav tm="0">
                                          <p:val>
                                            <p:fltVal val="0"/>
                                          </p:val>
                                        </p:tav>
                                        <p:tav tm="100000">
                                          <p:val>
                                            <p:strVal val="#ppt_h"/>
                                          </p:val>
                                        </p:tav>
                                      </p:tavLst>
                                    </p:anim>
                                    <p:animEffect transition="in" filter="fade">
                                      <p:cBhvr>
                                        <p:cTn id="335" dur="500"/>
                                        <p:tgtEl>
                                          <p:spTgt spid="71"/>
                                        </p:tgtEl>
                                      </p:cBhvr>
                                    </p:animEffect>
                                  </p:childTnLst>
                                </p:cTn>
                              </p:par>
                              <p:par>
                                <p:cTn id="336" presetID="53" presetClass="entr" presetSubtype="16" fill="hold" nodeType="withEffect">
                                  <p:stCondLst>
                                    <p:cond delay="0"/>
                                  </p:stCondLst>
                                  <p:childTnLst>
                                    <p:set>
                                      <p:cBhvr>
                                        <p:cTn id="337" dur="1" fill="hold">
                                          <p:stCondLst>
                                            <p:cond delay="0"/>
                                          </p:stCondLst>
                                        </p:cTn>
                                        <p:tgtEl>
                                          <p:spTgt spid="72"/>
                                        </p:tgtEl>
                                        <p:attrNameLst>
                                          <p:attrName>style.visibility</p:attrName>
                                        </p:attrNameLst>
                                      </p:cBhvr>
                                      <p:to>
                                        <p:strVal val="visible"/>
                                      </p:to>
                                    </p:set>
                                    <p:anim calcmode="lin" valueType="num">
                                      <p:cBhvr>
                                        <p:cTn id="338" dur="500" fill="hold"/>
                                        <p:tgtEl>
                                          <p:spTgt spid="72"/>
                                        </p:tgtEl>
                                        <p:attrNameLst>
                                          <p:attrName>ppt_w</p:attrName>
                                        </p:attrNameLst>
                                      </p:cBhvr>
                                      <p:tavLst>
                                        <p:tav tm="0">
                                          <p:val>
                                            <p:fltVal val="0"/>
                                          </p:val>
                                        </p:tav>
                                        <p:tav tm="100000">
                                          <p:val>
                                            <p:strVal val="#ppt_w"/>
                                          </p:val>
                                        </p:tav>
                                      </p:tavLst>
                                    </p:anim>
                                    <p:anim calcmode="lin" valueType="num">
                                      <p:cBhvr>
                                        <p:cTn id="339" dur="500" fill="hold"/>
                                        <p:tgtEl>
                                          <p:spTgt spid="72"/>
                                        </p:tgtEl>
                                        <p:attrNameLst>
                                          <p:attrName>ppt_h</p:attrName>
                                        </p:attrNameLst>
                                      </p:cBhvr>
                                      <p:tavLst>
                                        <p:tav tm="0">
                                          <p:val>
                                            <p:fltVal val="0"/>
                                          </p:val>
                                        </p:tav>
                                        <p:tav tm="100000">
                                          <p:val>
                                            <p:strVal val="#ppt_h"/>
                                          </p:val>
                                        </p:tav>
                                      </p:tavLst>
                                    </p:anim>
                                    <p:animEffect transition="in" filter="fade">
                                      <p:cBhvr>
                                        <p:cTn id="340" dur="500"/>
                                        <p:tgtEl>
                                          <p:spTgt spid="72"/>
                                        </p:tgtEl>
                                      </p:cBhvr>
                                    </p:animEffect>
                                  </p:childTnLst>
                                </p:cTn>
                              </p:par>
                              <p:par>
                                <p:cTn id="341" presetID="53" presetClass="entr" presetSubtype="16" fill="hold" nodeType="withEffect">
                                  <p:stCondLst>
                                    <p:cond delay="0"/>
                                  </p:stCondLst>
                                  <p:childTnLst>
                                    <p:set>
                                      <p:cBhvr>
                                        <p:cTn id="342" dur="1" fill="hold">
                                          <p:stCondLst>
                                            <p:cond delay="0"/>
                                          </p:stCondLst>
                                        </p:cTn>
                                        <p:tgtEl>
                                          <p:spTgt spid="73"/>
                                        </p:tgtEl>
                                        <p:attrNameLst>
                                          <p:attrName>style.visibility</p:attrName>
                                        </p:attrNameLst>
                                      </p:cBhvr>
                                      <p:to>
                                        <p:strVal val="visible"/>
                                      </p:to>
                                    </p:set>
                                    <p:anim calcmode="lin" valueType="num">
                                      <p:cBhvr>
                                        <p:cTn id="343" dur="500" fill="hold"/>
                                        <p:tgtEl>
                                          <p:spTgt spid="73"/>
                                        </p:tgtEl>
                                        <p:attrNameLst>
                                          <p:attrName>ppt_w</p:attrName>
                                        </p:attrNameLst>
                                      </p:cBhvr>
                                      <p:tavLst>
                                        <p:tav tm="0">
                                          <p:val>
                                            <p:fltVal val="0"/>
                                          </p:val>
                                        </p:tav>
                                        <p:tav tm="100000">
                                          <p:val>
                                            <p:strVal val="#ppt_w"/>
                                          </p:val>
                                        </p:tav>
                                      </p:tavLst>
                                    </p:anim>
                                    <p:anim calcmode="lin" valueType="num">
                                      <p:cBhvr>
                                        <p:cTn id="344" dur="500" fill="hold"/>
                                        <p:tgtEl>
                                          <p:spTgt spid="73"/>
                                        </p:tgtEl>
                                        <p:attrNameLst>
                                          <p:attrName>ppt_h</p:attrName>
                                        </p:attrNameLst>
                                      </p:cBhvr>
                                      <p:tavLst>
                                        <p:tav tm="0">
                                          <p:val>
                                            <p:fltVal val="0"/>
                                          </p:val>
                                        </p:tav>
                                        <p:tav tm="100000">
                                          <p:val>
                                            <p:strVal val="#ppt_h"/>
                                          </p:val>
                                        </p:tav>
                                      </p:tavLst>
                                    </p:anim>
                                    <p:animEffect transition="in" filter="fade">
                                      <p:cBhvr>
                                        <p:cTn id="345" dur="500"/>
                                        <p:tgtEl>
                                          <p:spTgt spid="73"/>
                                        </p:tgtEl>
                                      </p:cBhvr>
                                    </p:animEffect>
                                  </p:childTnLst>
                                </p:cTn>
                              </p:par>
                              <p:par>
                                <p:cTn id="346" presetID="53" presetClass="entr" presetSubtype="16" fill="hold" nodeType="withEffect">
                                  <p:stCondLst>
                                    <p:cond delay="0"/>
                                  </p:stCondLst>
                                  <p:childTnLst>
                                    <p:set>
                                      <p:cBhvr>
                                        <p:cTn id="347" dur="1" fill="hold">
                                          <p:stCondLst>
                                            <p:cond delay="0"/>
                                          </p:stCondLst>
                                        </p:cTn>
                                        <p:tgtEl>
                                          <p:spTgt spid="74"/>
                                        </p:tgtEl>
                                        <p:attrNameLst>
                                          <p:attrName>style.visibility</p:attrName>
                                        </p:attrNameLst>
                                      </p:cBhvr>
                                      <p:to>
                                        <p:strVal val="visible"/>
                                      </p:to>
                                    </p:set>
                                    <p:anim calcmode="lin" valueType="num">
                                      <p:cBhvr>
                                        <p:cTn id="348" dur="500" fill="hold"/>
                                        <p:tgtEl>
                                          <p:spTgt spid="74"/>
                                        </p:tgtEl>
                                        <p:attrNameLst>
                                          <p:attrName>ppt_w</p:attrName>
                                        </p:attrNameLst>
                                      </p:cBhvr>
                                      <p:tavLst>
                                        <p:tav tm="0">
                                          <p:val>
                                            <p:fltVal val="0"/>
                                          </p:val>
                                        </p:tav>
                                        <p:tav tm="100000">
                                          <p:val>
                                            <p:strVal val="#ppt_w"/>
                                          </p:val>
                                        </p:tav>
                                      </p:tavLst>
                                    </p:anim>
                                    <p:anim calcmode="lin" valueType="num">
                                      <p:cBhvr>
                                        <p:cTn id="349" dur="500" fill="hold"/>
                                        <p:tgtEl>
                                          <p:spTgt spid="74"/>
                                        </p:tgtEl>
                                        <p:attrNameLst>
                                          <p:attrName>ppt_h</p:attrName>
                                        </p:attrNameLst>
                                      </p:cBhvr>
                                      <p:tavLst>
                                        <p:tav tm="0">
                                          <p:val>
                                            <p:fltVal val="0"/>
                                          </p:val>
                                        </p:tav>
                                        <p:tav tm="100000">
                                          <p:val>
                                            <p:strVal val="#ppt_h"/>
                                          </p:val>
                                        </p:tav>
                                      </p:tavLst>
                                    </p:anim>
                                    <p:animEffect transition="in" filter="fade">
                                      <p:cBhvr>
                                        <p:cTn id="350" dur="500"/>
                                        <p:tgtEl>
                                          <p:spTgt spid="74"/>
                                        </p:tgtEl>
                                      </p:cBhvr>
                                    </p:animEffect>
                                  </p:childTnLst>
                                </p:cTn>
                              </p:par>
                              <p:par>
                                <p:cTn id="351" presetID="53" presetClass="entr" presetSubtype="16" fill="hold" nodeType="withEffect">
                                  <p:stCondLst>
                                    <p:cond delay="0"/>
                                  </p:stCondLst>
                                  <p:childTnLst>
                                    <p:set>
                                      <p:cBhvr>
                                        <p:cTn id="352" dur="1" fill="hold">
                                          <p:stCondLst>
                                            <p:cond delay="0"/>
                                          </p:stCondLst>
                                        </p:cTn>
                                        <p:tgtEl>
                                          <p:spTgt spid="65"/>
                                        </p:tgtEl>
                                        <p:attrNameLst>
                                          <p:attrName>style.visibility</p:attrName>
                                        </p:attrNameLst>
                                      </p:cBhvr>
                                      <p:to>
                                        <p:strVal val="visible"/>
                                      </p:to>
                                    </p:set>
                                    <p:anim calcmode="lin" valueType="num">
                                      <p:cBhvr>
                                        <p:cTn id="353" dur="500" fill="hold"/>
                                        <p:tgtEl>
                                          <p:spTgt spid="65"/>
                                        </p:tgtEl>
                                        <p:attrNameLst>
                                          <p:attrName>ppt_w</p:attrName>
                                        </p:attrNameLst>
                                      </p:cBhvr>
                                      <p:tavLst>
                                        <p:tav tm="0">
                                          <p:val>
                                            <p:fltVal val="0"/>
                                          </p:val>
                                        </p:tav>
                                        <p:tav tm="100000">
                                          <p:val>
                                            <p:strVal val="#ppt_w"/>
                                          </p:val>
                                        </p:tav>
                                      </p:tavLst>
                                    </p:anim>
                                    <p:anim calcmode="lin" valueType="num">
                                      <p:cBhvr>
                                        <p:cTn id="354" dur="500" fill="hold"/>
                                        <p:tgtEl>
                                          <p:spTgt spid="65"/>
                                        </p:tgtEl>
                                        <p:attrNameLst>
                                          <p:attrName>ppt_h</p:attrName>
                                        </p:attrNameLst>
                                      </p:cBhvr>
                                      <p:tavLst>
                                        <p:tav tm="0">
                                          <p:val>
                                            <p:fltVal val="0"/>
                                          </p:val>
                                        </p:tav>
                                        <p:tav tm="100000">
                                          <p:val>
                                            <p:strVal val="#ppt_h"/>
                                          </p:val>
                                        </p:tav>
                                      </p:tavLst>
                                    </p:anim>
                                    <p:animEffect transition="in" filter="fade">
                                      <p:cBhvr>
                                        <p:cTn id="355" dur="500"/>
                                        <p:tgtEl>
                                          <p:spTgt spid="65"/>
                                        </p:tgtEl>
                                      </p:cBhvr>
                                    </p:animEffect>
                                  </p:childTnLst>
                                </p:cTn>
                              </p:par>
                            </p:childTnLst>
                          </p:cTn>
                        </p:par>
                        <p:par>
                          <p:cTn id="356" fill="hold">
                            <p:stCondLst>
                              <p:cond delay="3000"/>
                            </p:stCondLst>
                            <p:childTnLst>
                              <p:par>
                                <p:cTn id="357" presetID="26" presetClass="emph" presetSubtype="0" repeatCount="indefinite" fill="hold" nodeType="afterEffect">
                                  <p:stCondLst>
                                    <p:cond delay="0"/>
                                  </p:stCondLst>
                                  <p:childTnLst>
                                    <p:animEffect transition="out" filter="fade">
                                      <p:cBhvr>
                                        <p:cTn id="358" dur="500" tmFilter="0, 0; .2, .5; .8, .5; 1, 0"/>
                                        <p:tgtEl>
                                          <p:spTgt spid="67"/>
                                        </p:tgtEl>
                                      </p:cBhvr>
                                    </p:animEffect>
                                    <p:animScale>
                                      <p:cBhvr>
                                        <p:cTn id="359" dur="250" autoRev="1" fill="hold"/>
                                        <p:tgtEl>
                                          <p:spTgt spid="67"/>
                                        </p:tgtEl>
                                      </p:cBhvr>
                                      <p:by x="105000" y="105000"/>
                                    </p:animScale>
                                  </p:childTnLst>
                                </p:cTn>
                              </p:par>
                              <p:par>
                                <p:cTn id="360" presetID="26" presetClass="emph" presetSubtype="0" repeatCount="indefinite" fill="hold" nodeType="withEffect">
                                  <p:stCondLst>
                                    <p:cond delay="0"/>
                                  </p:stCondLst>
                                  <p:childTnLst>
                                    <p:animEffect transition="out" filter="fade">
                                      <p:cBhvr>
                                        <p:cTn id="361" dur="500" tmFilter="0, 0; .2, .5; .8, .5; 1, 0"/>
                                        <p:tgtEl>
                                          <p:spTgt spid="68"/>
                                        </p:tgtEl>
                                      </p:cBhvr>
                                    </p:animEffect>
                                    <p:animScale>
                                      <p:cBhvr>
                                        <p:cTn id="362" dur="250" autoRev="1" fill="hold"/>
                                        <p:tgtEl>
                                          <p:spTgt spid="68"/>
                                        </p:tgtEl>
                                      </p:cBhvr>
                                      <p:by x="105000" y="105000"/>
                                    </p:animScale>
                                  </p:childTnLst>
                                </p:cTn>
                              </p:par>
                              <p:par>
                                <p:cTn id="363" presetID="26" presetClass="emph" presetSubtype="0" repeatCount="indefinite" fill="hold" nodeType="withEffect">
                                  <p:stCondLst>
                                    <p:cond delay="0"/>
                                  </p:stCondLst>
                                  <p:childTnLst>
                                    <p:animEffect transition="out" filter="fade">
                                      <p:cBhvr>
                                        <p:cTn id="364" dur="500" tmFilter="0, 0; .2, .5; .8, .5; 1, 0"/>
                                        <p:tgtEl>
                                          <p:spTgt spid="69"/>
                                        </p:tgtEl>
                                      </p:cBhvr>
                                    </p:animEffect>
                                    <p:animScale>
                                      <p:cBhvr>
                                        <p:cTn id="365" dur="250" autoRev="1" fill="hold"/>
                                        <p:tgtEl>
                                          <p:spTgt spid="69"/>
                                        </p:tgtEl>
                                      </p:cBhvr>
                                      <p:by x="105000" y="105000"/>
                                    </p:animScale>
                                  </p:childTnLst>
                                </p:cTn>
                              </p:par>
                              <p:par>
                                <p:cTn id="366" presetID="26" presetClass="emph" presetSubtype="0" repeatCount="indefinite" fill="hold" nodeType="withEffect">
                                  <p:stCondLst>
                                    <p:cond delay="0"/>
                                  </p:stCondLst>
                                  <p:childTnLst>
                                    <p:animEffect transition="out" filter="fade">
                                      <p:cBhvr>
                                        <p:cTn id="367" dur="500" tmFilter="0, 0; .2, .5; .8, .5; 1, 0"/>
                                        <p:tgtEl>
                                          <p:spTgt spid="70"/>
                                        </p:tgtEl>
                                      </p:cBhvr>
                                    </p:animEffect>
                                    <p:animScale>
                                      <p:cBhvr>
                                        <p:cTn id="368" dur="250" autoRev="1" fill="hold"/>
                                        <p:tgtEl>
                                          <p:spTgt spid="70"/>
                                        </p:tgtEl>
                                      </p:cBhvr>
                                      <p:by x="105000" y="105000"/>
                                    </p:animScale>
                                  </p:childTnLst>
                                </p:cTn>
                              </p:par>
                              <p:par>
                                <p:cTn id="369" presetID="26" presetClass="emph" presetSubtype="0" repeatCount="indefinite" fill="hold" nodeType="withEffect">
                                  <p:stCondLst>
                                    <p:cond delay="0"/>
                                  </p:stCondLst>
                                  <p:childTnLst>
                                    <p:animEffect transition="out" filter="fade">
                                      <p:cBhvr>
                                        <p:cTn id="370" dur="500" tmFilter="0, 0; .2, .5; .8, .5; 1, 0"/>
                                        <p:tgtEl>
                                          <p:spTgt spid="71"/>
                                        </p:tgtEl>
                                      </p:cBhvr>
                                    </p:animEffect>
                                    <p:animScale>
                                      <p:cBhvr>
                                        <p:cTn id="371" dur="250" autoRev="1" fill="hold"/>
                                        <p:tgtEl>
                                          <p:spTgt spid="71"/>
                                        </p:tgtEl>
                                      </p:cBhvr>
                                      <p:by x="105000" y="105000"/>
                                    </p:animScale>
                                  </p:childTnLst>
                                </p:cTn>
                              </p:par>
                              <p:par>
                                <p:cTn id="372" presetID="26" presetClass="emph" presetSubtype="0" repeatCount="indefinite" fill="hold" nodeType="withEffect">
                                  <p:stCondLst>
                                    <p:cond delay="0"/>
                                  </p:stCondLst>
                                  <p:childTnLst>
                                    <p:animEffect transition="out" filter="fade">
                                      <p:cBhvr>
                                        <p:cTn id="373" dur="500" tmFilter="0, 0; .2, .5; .8, .5; 1, 0"/>
                                        <p:tgtEl>
                                          <p:spTgt spid="72"/>
                                        </p:tgtEl>
                                      </p:cBhvr>
                                    </p:animEffect>
                                    <p:animScale>
                                      <p:cBhvr>
                                        <p:cTn id="374" dur="250" autoRev="1" fill="hold"/>
                                        <p:tgtEl>
                                          <p:spTgt spid="72"/>
                                        </p:tgtEl>
                                      </p:cBhvr>
                                      <p:by x="105000" y="105000"/>
                                    </p:animScale>
                                  </p:childTnLst>
                                </p:cTn>
                              </p:par>
                              <p:par>
                                <p:cTn id="375" presetID="26" presetClass="emph" presetSubtype="0" repeatCount="indefinite" fill="hold" nodeType="withEffect">
                                  <p:stCondLst>
                                    <p:cond delay="0"/>
                                  </p:stCondLst>
                                  <p:childTnLst>
                                    <p:animEffect transition="out" filter="fade">
                                      <p:cBhvr>
                                        <p:cTn id="376" dur="500" tmFilter="0, 0; .2, .5; .8, .5; 1, 0"/>
                                        <p:tgtEl>
                                          <p:spTgt spid="73"/>
                                        </p:tgtEl>
                                      </p:cBhvr>
                                    </p:animEffect>
                                    <p:animScale>
                                      <p:cBhvr>
                                        <p:cTn id="377" dur="250" autoRev="1" fill="hold"/>
                                        <p:tgtEl>
                                          <p:spTgt spid="73"/>
                                        </p:tgtEl>
                                      </p:cBhvr>
                                      <p:by x="105000" y="105000"/>
                                    </p:animScale>
                                  </p:childTnLst>
                                </p:cTn>
                              </p:par>
                              <p:par>
                                <p:cTn id="378" presetID="26" presetClass="emph" presetSubtype="0" repeatCount="indefinite" fill="hold" nodeType="withEffect">
                                  <p:stCondLst>
                                    <p:cond delay="0"/>
                                  </p:stCondLst>
                                  <p:childTnLst>
                                    <p:animEffect transition="out" filter="fade">
                                      <p:cBhvr>
                                        <p:cTn id="379" dur="500" tmFilter="0, 0; .2, .5; .8, .5; 1, 0"/>
                                        <p:tgtEl>
                                          <p:spTgt spid="74"/>
                                        </p:tgtEl>
                                      </p:cBhvr>
                                    </p:animEffect>
                                    <p:animScale>
                                      <p:cBhvr>
                                        <p:cTn id="380" dur="250" autoRev="1" fill="hold"/>
                                        <p:tgtEl>
                                          <p:spTgt spid="74"/>
                                        </p:tgtEl>
                                      </p:cBhvr>
                                      <p:by x="105000" y="105000"/>
                                    </p:animScale>
                                  </p:childTnLst>
                                </p:cTn>
                              </p:par>
                              <p:par>
                                <p:cTn id="381" presetID="26" presetClass="emph" presetSubtype="0" repeatCount="indefinite" fill="hold" nodeType="withEffect">
                                  <p:stCondLst>
                                    <p:cond delay="0"/>
                                  </p:stCondLst>
                                  <p:childTnLst>
                                    <p:animEffect transition="out" filter="fade">
                                      <p:cBhvr>
                                        <p:cTn id="382" dur="500" tmFilter="0, 0; .2, .5; .8, .5; 1, 0"/>
                                        <p:tgtEl>
                                          <p:spTgt spid="65"/>
                                        </p:tgtEl>
                                      </p:cBhvr>
                                    </p:animEffect>
                                    <p:animScale>
                                      <p:cBhvr>
                                        <p:cTn id="383" dur="250" autoRev="1" fill="hold"/>
                                        <p:tgtEl>
                                          <p:spTgt spid="65"/>
                                        </p:tgtEl>
                                      </p:cBhvr>
                                      <p:by x="105000" y="105000"/>
                                    </p:animScale>
                                  </p:childTnLst>
                                </p:cTn>
                              </p:par>
                            </p:childTnLst>
                          </p:cTn>
                        </p:par>
                      </p:childTnLst>
                    </p:cTn>
                  </p:par>
                  <p:par>
                    <p:cTn id="384" fill="hold">
                      <p:stCondLst>
                        <p:cond delay="indefinite"/>
                      </p:stCondLst>
                      <p:childTnLst>
                        <p:par>
                          <p:cTn id="385" fill="hold">
                            <p:stCondLst>
                              <p:cond delay="0"/>
                            </p:stCondLst>
                            <p:childTnLst>
                              <p:par>
                                <p:cTn id="386" presetID="53" presetClass="entr" presetSubtype="16" fill="hold" nodeType="clickEffect">
                                  <p:stCondLst>
                                    <p:cond delay="0"/>
                                  </p:stCondLst>
                                  <p:childTnLst>
                                    <p:set>
                                      <p:cBhvr>
                                        <p:cTn id="387" dur="1" fill="hold">
                                          <p:stCondLst>
                                            <p:cond delay="0"/>
                                          </p:stCondLst>
                                        </p:cTn>
                                        <p:tgtEl>
                                          <p:spTgt spid="99"/>
                                        </p:tgtEl>
                                        <p:attrNameLst>
                                          <p:attrName>style.visibility</p:attrName>
                                        </p:attrNameLst>
                                      </p:cBhvr>
                                      <p:to>
                                        <p:strVal val="visible"/>
                                      </p:to>
                                    </p:set>
                                    <p:anim calcmode="lin" valueType="num">
                                      <p:cBhvr>
                                        <p:cTn id="388" dur="500" fill="hold"/>
                                        <p:tgtEl>
                                          <p:spTgt spid="99"/>
                                        </p:tgtEl>
                                        <p:attrNameLst>
                                          <p:attrName>ppt_w</p:attrName>
                                        </p:attrNameLst>
                                      </p:cBhvr>
                                      <p:tavLst>
                                        <p:tav tm="0">
                                          <p:val>
                                            <p:fltVal val="0"/>
                                          </p:val>
                                        </p:tav>
                                        <p:tav tm="100000">
                                          <p:val>
                                            <p:strVal val="#ppt_w"/>
                                          </p:val>
                                        </p:tav>
                                      </p:tavLst>
                                    </p:anim>
                                    <p:anim calcmode="lin" valueType="num">
                                      <p:cBhvr>
                                        <p:cTn id="389" dur="500" fill="hold"/>
                                        <p:tgtEl>
                                          <p:spTgt spid="99"/>
                                        </p:tgtEl>
                                        <p:attrNameLst>
                                          <p:attrName>ppt_h</p:attrName>
                                        </p:attrNameLst>
                                      </p:cBhvr>
                                      <p:tavLst>
                                        <p:tav tm="0">
                                          <p:val>
                                            <p:fltVal val="0"/>
                                          </p:val>
                                        </p:tav>
                                        <p:tav tm="100000">
                                          <p:val>
                                            <p:strVal val="#ppt_h"/>
                                          </p:val>
                                        </p:tav>
                                      </p:tavLst>
                                    </p:anim>
                                    <p:animEffect transition="in" filter="fade">
                                      <p:cBhvr>
                                        <p:cTn id="390" dur="500"/>
                                        <p:tgtEl>
                                          <p:spTgt spid="99"/>
                                        </p:tgtEl>
                                      </p:cBhvr>
                                    </p:animEffect>
                                  </p:childTnLst>
                                </p:cTn>
                              </p:par>
                            </p:childTnLst>
                          </p:cTn>
                        </p:par>
                      </p:childTnLst>
                    </p:cTn>
                  </p:par>
                  <p:par>
                    <p:cTn id="391" fill="hold">
                      <p:stCondLst>
                        <p:cond delay="indefinite"/>
                      </p:stCondLst>
                      <p:childTnLst>
                        <p:par>
                          <p:cTn id="392" fill="hold">
                            <p:stCondLst>
                              <p:cond delay="0"/>
                            </p:stCondLst>
                            <p:childTnLst>
                              <p:par>
                                <p:cTn id="393" presetID="42" presetClass="path" presetSubtype="0" accel="50000" decel="50000" fill="hold" nodeType="clickEffect">
                                  <p:stCondLst>
                                    <p:cond delay="0"/>
                                  </p:stCondLst>
                                  <p:childTnLst>
                                    <p:animMotion origin="layout" path="M 5E-6 -1.41601E-6 L 0.15035 -0.37112 " pathEditMode="relative" rAng="0" ptsTypes="AA">
                                      <p:cBhvr>
                                        <p:cTn id="394" dur="2000" fill="hold"/>
                                        <p:tgtEl>
                                          <p:spTgt spid="99"/>
                                        </p:tgtEl>
                                        <p:attrNameLst>
                                          <p:attrName>ppt_x</p:attrName>
                                          <p:attrName>ppt_y</p:attrName>
                                        </p:attrNameLst>
                                      </p:cBhvr>
                                      <p:rCtr x="7517" y="-18556"/>
                                    </p:animMotion>
                                  </p:childTnLst>
                                </p:cTn>
                              </p:par>
                              <p:par>
                                <p:cTn id="395" presetID="6" presetClass="emph" presetSubtype="0" fill="hold" nodeType="withEffect">
                                  <p:stCondLst>
                                    <p:cond delay="0"/>
                                  </p:stCondLst>
                                  <p:childTnLst>
                                    <p:animScale>
                                      <p:cBhvr>
                                        <p:cTn id="396" dur="2000" fill="hold"/>
                                        <p:tgtEl>
                                          <p:spTgt spid="99"/>
                                        </p:tgtEl>
                                      </p:cBhvr>
                                      <p:by x="25000" y="25000"/>
                                    </p:animScale>
                                  </p:childTnLst>
                                </p:cTn>
                              </p:par>
                            </p:childTnLst>
                          </p:cTn>
                        </p:par>
                        <p:par>
                          <p:cTn id="397" fill="hold">
                            <p:stCondLst>
                              <p:cond delay="2000"/>
                            </p:stCondLst>
                            <p:childTnLst>
                              <p:par>
                                <p:cTn id="398" presetID="53" presetClass="entr" presetSubtype="16" fill="hold" grpId="0" nodeType="afterEffect">
                                  <p:stCondLst>
                                    <p:cond delay="0"/>
                                  </p:stCondLst>
                                  <p:childTnLst>
                                    <p:set>
                                      <p:cBhvr>
                                        <p:cTn id="399" dur="1" fill="hold">
                                          <p:stCondLst>
                                            <p:cond delay="0"/>
                                          </p:stCondLst>
                                        </p:cTn>
                                        <p:tgtEl>
                                          <p:spTgt spid="80"/>
                                        </p:tgtEl>
                                        <p:attrNameLst>
                                          <p:attrName>style.visibility</p:attrName>
                                        </p:attrNameLst>
                                      </p:cBhvr>
                                      <p:to>
                                        <p:strVal val="visible"/>
                                      </p:to>
                                    </p:set>
                                    <p:anim calcmode="lin" valueType="num">
                                      <p:cBhvr>
                                        <p:cTn id="400" dur="500" fill="hold"/>
                                        <p:tgtEl>
                                          <p:spTgt spid="80"/>
                                        </p:tgtEl>
                                        <p:attrNameLst>
                                          <p:attrName>ppt_w</p:attrName>
                                        </p:attrNameLst>
                                      </p:cBhvr>
                                      <p:tavLst>
                                        <p:tav tm="0">
                                          <p:val>
                                            <p:fltVal val="0"/>
                                          </p:val>
                                        </p:tav>
                                        <p:tav tm="100000">
                                          <p:val>
                                            <p:strVal val="#ppt_w"/>
                                          </p:val>
                                        </p:tav>
                                      </p:tavLst>
                                    </p:anim>
                                    <p:anim calcmode="lin" valueType="num">
                                      <p:cBhvr>
                                        <p:cTn id="401" dur="500" fill="hold"/>
                                        <p:tgtEl>
                                          <p:spTgt spid="80"/>
                                        </p:tgtEl>
                                        <p:attrNameLst>
                                          <p:attrName>ppt_h</p:attrName>
                                        </p:attrNameLst>
                                      </p:cBhvr>
                                      <p:tavLst>
                                        <p:tav tm="0">
                                          <p:val>
                                            <p:fltVal val="0"/>
                                          </p:val>
                                        </p:tav>
                                        <p:tav tm="100000">
                                          <p:val>
                                            <p:strVal val="#ppt_h"/>
                                          </p:val>
                                        </p:tav>
                                      </p:tavLst>
                                    </p:anim>
                                    <p:animEffect transition="in" filter="fade">
                                      <p:cBhvr>
                                        <p:cTn id="402" dur="500"/>
                                        <p:tgtEl>
                                          <p:spTgt spid="80"/>
                                        </p:tgtEl>
                                      </p:cBhvr>
                                    </p:animEffect>
                                  </p:childTnLst>
                                </p:cTn>
                              </p:par>
                            </p:childTnLst>
                          </p:cTn>
                        </p:par>
                        <p:par>
                          <p:cTn id="403" fill="hold">
                            <p:stCondLst>
                              <p:cond delay="2500"/>
                            </p:stCondLst>
                            <p:childTnLst>
                              <p:par>
                                <p:cTn id="404" presetID="53" presetClass="entr" presetSubtype="16" fill="hold" nodeType="afterEffect">
                                  <p:stCondLst>
                                    <p:cond delay="0"/>
                                  </p:stCondLst>
                                  <p:childTnLst>
                                    <p:set>
                                      <p:cBhvr>
                                        <p:cTn id="405" dur="1" fill="hold">
                                          <p:stCondLst>
                                            <p:cond delay="0"/>
                                          </p:stCondLst>
                                        </p:cTn>
                                        <p:tgtEl>
                                          <p:spTgt spid="82"/>
                                        </p:tgtEl>
                                        <p:attrNameLst>
                                          <p:attrName>style.visibility</p:attrName>
                                        </p:attrNameLst>
                                      </p:cBhvr>
                                      <p:to>
                                        <p:strVal val="visible"/>
                                      </p:to>
                                    </p:set>
                                    <p:anim calcmode="lin" valueType="num">
                                      <p:cBhvr>
                                        <p:cTn id="406" dur="500" fill="hold"/>
                                        <p:tgtEl>
                                          <p:spTgt spid="82"/>
                                        </p:tgtEl>
                                        <p:attrNameLst>
                                          <p:attrName>ppt_w</p:attrName>
                                        </p:attrNameLst>
                                      </p:cBhvr>
                                      <p:tavLst>
                                        <p:tav tm="0">
                                          <p:val>
                                            <p:fltVal val="0"/>
                                          </p:val>
                                        </p:tav>
                                        <p:tav tm="100000">
                                          <p:val>
                                            <p:strVal val="#ppt_w"/>
                                          </p:val>
                                        </p:tav>
                                      </p:tavLst>
                                    </p:anim>
                                    <p:anim calcmode="lin" valueType="num">
                                      <p:cBhvr>
                                        <p:cTn id="407" dur="500" fill="hold"/>
                                        <p:tgtEl>
                                          <p:spTgt spid="82"/>
                                        </p:tgtEl>
                                        <p:attrNameLst>
                                          <p:attrName>ppt_h</p:attrName>
                                        </p:attrNameLst>
                                      </p:cBhvr>
                                      <p:tavLst>
                                        <p:tav tm="0">
                                          <p:val>
                                            <p:fltVal val="0"/>
                                          </p:val>
                                        </p:tav>
                                        <p:tav tm="100000">
                                          <p:val>
                                            <p:strVal val="#ppt_h"/>
                                          </p:val>
                                        </p:tav>
                                      </p:tavLst>
                                    </p:anim>
                                    <p:animEffect transition="in" filter="fade">
                                      <p:cBhvr>
                                        <p:cTn id="408" dur="500"/>
                                        <p:tgtEl>
                                          <p:spTgt spid="82"/>
                                        </p:tgtEl>
                                      </p:cBhvr>
                                    </p:animEffect>
                                  </p:childTnLst>
                                </p:cTn>
                              </p:par>
                              <p:par>
                                <p:cTn id="409" presetID="53" presetClass="entr" presetSubtype="16" fill="hold" nodeType="withEffect">
                                  <p:stCondLst>
                                    <p:cond delay="0"/>
                                  </p:stCondLst>
                                  <p:childTnLst>
                                    <p:set>
                                      <p:cBhvr>
                                        <p:cTn id="410" dur="1" fill="hold">
                                          <p:stCondLst>
                                            <p:cond delay="0"/>
                                          </p:stCondLst>
                                        </p:cTn>
                                        <p:tgtEl>
                                          <p:spTgt spid="83"/>
                                        </p:tgtEl>
                                        <p:attrNameLst>
                                          <p:attrName>style.visibility</p:attrName>
                                        </p:attrNameLst>
                                      </p:cBhvr>
                                      <p:to>
                                        <p:strVal val="visible"/>
                                      </p:to>
                                    </p:set>
                                    <p:anim calcmode="lin" valueType="num">
                                      <p:cBhvr>
                                        <p:cTn id="411" dur="500" fill="hold"/>
                                        <p:tgtEl>
                                          <p:spTgt spid="83"/>
                                        </p:tgtEl>
                                        <p:attrNameLst>
                                          <p:attrName>ppt_w</p:attrName>
                                        </p:attrNameLst>
                                      </p:cBhvr>
                                      <p:tavLst>
                                        <p:tav tm="0">
                                          <p:val>
                                            <p:fltVal val="0"/>
                                          </p:val>
                                        </p:tav>
                                        <p:tav tm="100000">
                                          <p:val>
                                            <p:strVal val="#ppt_w"/>
                                          </p:val>
                                        </p:tav>
                                      </p:tavLst>
                                    </p:anim>
                                    <p:anim calcmode="lin" valueType="num">
                                      <p:cBhvr>
                                        <p:cTn id="412" dur="500" fill="hold"/>
                                        <p:tgtEl>
                                          <p:spTgt spid="83"/>
                                        </p:tgtEl>
                                        <p:attrNameLst>
                                          <p:attrName>ppt_h</p:attrName>
                                        </p:attrNameLst>
                                      </p:cBhvr>
                                      <p:tavLst>
                                        <p:tav tm="0">
                                          <p:val>
                                            <p:fltVal val="0"/>
                                          </p:val>
                                        </p:tav>
                                        <p:tav tm="100000">
                                          <p:val>
                                            <p:strVal val="#ppt_h"/>
                                          </p:val>
                                        </p:tav>
                                      </p:tavLst>
                                    </p:anim>
                                    <p:animEffect transition="in" filter="fade">
                                      <p:cBhvr>
                                        <p:cTn id="413" dur="500"/>
                                        <p:tgtEl>
                                          <p:spTgt spid="83"/>
                                        </p:tgtEl>
                                      </p:cBhvr>
                                    </p:animEffect>
                                  </p:childTnLst>
                                </p:cTn>
                              </p:par>
                              <p:par>
                                <p:cTn id="414" presetID="53" presetClass="entr" presetSubtype="16" fill="hold" nodeType="withEffect">
                                  <p:stCondLst>
                                    <p:cond delay="0"/>
                                  </p:stCondLst>
                                  <p:childTnLst>
                                    <p:set>
                                      <p:cBhvr>
                                        <p:cTn id="415" dur="1" fill="hold">
                                          <p:stCondLst>
                                            <p:cond delay="0"/>
                                          </p:stCondLst>
                                        </p:cTn>
                                        <p:tgtEl>
                                          <p:spTgt spid="84"/>
                                        </p:tgtEl>
                                        <p:attrNameLst>
                                          <p:attrName>style.visibility</p:attrName>
                                        </p:attrNameLst>
                                      </p:cBhvr>
                                      <p:to>
                                        <p:strVal val="visible"/>
                                      </p:to>
                                    </p:set>
                                    <p:anim calcmode="lin" valueType="num">
                                      <p:cBhvr>
                                        <p:cTn id="416" dur="500" fill="hold"/>
                                        <p:tgtEl>
                                          <p:spTgt spid="84"/>
                                        </p:tgtEl>
                                        <p:attrNameLst>
                                          <p:attrName>ppt_w</p:attrName>
                                        </p:attrNameLst>
                                      </p:cBhvr>
                                      <p:tavLst>
                                        <p:tav tm="0">
                                          <p:val>
                                            <p:fltVal val="0"/>
                                          </p:val>
                                        </p:tav>
                                        <p:tav tm="100000">
                                          <p:val>
                                            <p:strVal val="#ppt_w"/>
                                          </p:val>
                                        </p:tav>
                                      </p:tavLst>
                                    </p:anim>
                                    <p:anim calcmode="lin" valueType="num">
                                      <p:cBhvr>
                                        <p:cTn id="417" dur="500" fill="hold"/>
                                        <p:tgtEl>
                                          <p:spTgt spid="84"/>
                                        </p:tgtEl>
                                        <p:attrNameLst>
                                          <p:attrName>ppt_h</p:attrName>
                                        </p:attrNameLst>
                                      </p:cBhvr>
                                      <p:tavLst>
                                        <p:tav tm="0">
                                          <p:val>
                                            <p:fltVal val="0"/>
                                          </p:val>
                                        </p:tav>
                                        <p:tav tm="100000">
                                          <p:val>
                                            <p:strVal val="#ppt_h"/>
                                          </p:val>
                                        </p:tav>
                                      </p:tavLst>
                                    </p:anim>
                                    <p:animEffect transition="in" filter="fade">
                                      <p:cBhvr>
                                        <p:cTn id="418" dur="500"/>
                                        <p:tgtEl>
                                          <p:spTgt spid="84"/>
                                        </p:tgtEl>
                                      </p:cBhvr>
                                    </p:animEffect>
                                  </p:childTnLst>
                                </p:cTn>
                              </p:par>
                              <p:par>
                                <p:cTn id="419" presetID="53" presetClass="entr" presetSubtype="16" fill="hold" nodeType="withEffect">
                                  <p:stCondLst>
                                    <p:cond delay="0"/>
                                  </p:stCondLst>
                                  <p:childTnLst>
                                    <p:set>
                                      <p:cBhvr>
                                        <p:cTn id="420" dur="1" fill="hold">
                                          <p:stCondLst>
                                            <p:cond delay="0"/>
                                          </p:stCondLst>
                                        </p:cTn>
                                        <p:tgtEl>
                                          <p:spTgt spid="85"/>
                                        </p:tgtEl>
                                        <p:attrNameLst>
                                          <p:attrName>style.visibility</p:attrName>
                                        </p:attrNameLst>
                                      </p:cBhvr>
                                      <p:to>
                                        <p:strVal val="visible"/>
                                      </p:to>
                                    </p:set>
                                    <p:anim calcmode="lin" valueType="num">
                                      <p:cBhvr>
                                        <p:cTn id="421" dur="500" fill="hold"/>
                                        <p:tgtEl>
                                          <p:spTgt spid="85"/>
                                        </p:tgtEl>
                                        <p:attrNameLst>
                                          <p:attrName>ppt_w</p:attrName>
                                        </p:attrNameLst>
                                      </p:cBhvr>
                                      <p:tavLst>
                                        <p:tav tm="0">
                                          <p:val>
                                            <p:fltVal val="0"/>
                                          </p:val>
                                        </p:tav>
                                        <p:tav tm="100000">
                                          <p:val>
                                            <p:strVal val="#ppt_w"/>
                                          </p:val>
                                        </p:tav>
                                      </p:tavLst>
                                    </p:anim>
                                    <p:anim calcmode="lin" valueType="num">
                                      <p:cBhvr>
                                        <p:cTn id="422" dur="500" fill="hold"/>
                                        <p:tgtEl>
                                          <p:spTgt spid="85"/>
                                        </p:tgtEl>
                                        <p:attrNameLst>
                                          <p:attrName>ppt_h</p:attrName>
                                        </p:attrNameLst>
                                      </p:cBhvr>
                                      <p:tavLst>
                                        <p:tav tm="0">
                                          <p:val>
                                            <p:fltVal val="0"/>
                                          </p:val>
                                        </p:tav>
                                        <p:tav tm="100000">
                                          <p:val>
                                            <p:strVal val="#ppt_h"/>
                                          </p:val>
                                        </p:tav>
                                      </p:tavLst>
                                    </p:anim>
                                    <p:animEffect transition="in" filter="fade">
                                      <p:cBhvr>
                                        <p:cTn id="423" dur="500"/>
                                        <p:tgtEl>
                                          <p:spTgt spid="85"/>
                                        </p:tgtEl>
                                      </p:cBhvr>
                                    </p:animEffect>
                                  </p:childTnLst>
                                </p:cTn>
                              </p:par>
                              <p:par>
                                <p:cTn id="424" presetID="53" presetClass="entr" presetSubtype="16" fill="hold" nodeType="withEffect">
                                  <p:stCondLst>
                                    <p:cond delay="0"/>
                                  </p:stCondLst>
                                  <p:childTnLst>
                                    <p:set>
                                      <p:cBhvr>
                                        <p:cTn id="425" dur="1" fill="hold">
                                          <p:stCondLst>
                                            <p:cond delay="0"/>
                                          </p:stCondLst>
                                        </p:cTn>
                                        <p:tgtEl>
                                          <p:spTgt spid="86"/>
                                        </p:tgtEl>
                                        <p:attrNameLst>
                                          <p:attrName>style.visibility</p:attrName>
                                        </p:attrNameLst>
                                      </p:cBhvr>
                                      <p:to>
                                        <p:strVal val="visible"/>
                                      </p:to>
                                    </p:set>
                                    <p:anim calcmode="lin" valueType="num">
                                      <p:cBhvr>
                                        <p:cTn id="426" dur="500" fill="hold"/>
                                        <p:tgtEl>
                                          <p:spTgt spid="86"/>
                                        </p:tgtEl>
                                        <p:attrNameLst>
                                          <p:attrName>ppt_w</p:attrName>
                                        </p:attrNameLst>
                                      </p:cBhvr>
                                      <p:tavLst>
                                        <p:tav tm="0">
                                          <p:val>
                                            <p:fltVal val="0"/>
                                          </p:val>
                                        </p:tav>
                                        <p:tav tm="100000">
                                          <p:val>
                                            <p:strVal val="#ppt_w"/>
                                          </p:val>
                                        </p:tav>
                                      </p:tavLst>
                                    </p:anim>
                                    <p:anim calcmode="lin" valueType="num">
                                      <p:cBhvr>
                                        <p:cTn id="427" dur="500" fill="hold"/>
                                        <p:tgtEl>
                                          <p:spTgt spid="86"/>
                                        </p:tgtEl>
                                        <p:attrNameLst>
                                          <p:attrName>ppt_h</p:attrName>
                                        </p:attrNameLst>
                                      </p:cBhvr>
                                      <p:tavLst>
                                        <p:tav tm="0">
                                          <p:val>
                                            <p:fltVal val="0"/>
                                          </p:val>
                                        </p:tav>
                                        <p:tav tm="100000">
                                          <p:val>
                                            <p:strVal val="#ppt_h"/>
                                          </p:val>
                                        </p:tav>
                                      </p:tavLst>
                                    </p:anim>
                                    <p:animEffect transition="in" filter="fade">
                                      <p:cBhvr>
                                        <p:cTn id="428" dur="500"/>
                                        <p:tgtEl>
                                          <p:spTgt spid="86"/>
                                        </p:tgtEl>
                                      </p:cBhvr>
                                    </p:animEffect>
                                  </p:childTnLst>
                                </p:cTn>
                              </p:par>
                              <p:par>
                                <p:cTn id="429" presetID="53" presetClass="entr" presetSubtype="16" fill="hold" nodeType="withEffect">
                                  <p:stCondLst>
                                    <p:cond delay="0"/>
                                  </p:stCondLst>
                                  <p:childTnLst>
                                    <p:set>
                                      <p:cBhvr>
                                        <p:cTn id="430" dur="1" fill="hold">
                                          <p:stCondLst>
                                            <p:cond delay="0"/>
                                          </p:stCondLst>
                                        </p:cTn>
                                        <p:tgtEl>
                                          <p:spTgt spid="87"/>
                                        </p:tgtEl>
                                        <p:attrNameLst>
                                          <p:attrName>style.visibility</p:attrName>
                                        </p:attrNameLst>
                                      </p:cBhvr>
                                      <p:to>
                                        <p:strVal val="visible"/>
                                      </p:to>
                                    </p:set>
                                    <p:anim calcmode="lin" valueType="num">
                                      <p:cBhvr>
                                        <p:cTn id="431" dur="500" fill="hold"/>
                                        <p:tgtEl>
                                          <p:spTgt spid="87"/>
                                        </p:tgtEl>
                                        <p:attrNameLst>
                                          <p:attrName>ppt_w</p:attrName>
                                        </p:attrNameLst>
                                      </p:cBhvr>
                                      <p:tavLst>
                                        <p:tav tm="0">
                                          <p:val>
                                            <p:fltVal val="0"/>
                                          </p:val>
                                        </p:tav>
                                        <p:tav tm="100000">
                                          <p:val>
                                            <p:strVal val="#ppt_w"/>
                                          </p:val>
                                        </p:tav>
                                      </p:tavLst>
                                    </p:anim>
                                    <p:anim calcmode="lin" valueType="num">
                                      <p:cBhvr>
                                        <p:cTn id="432" dur="500" fill="hold"/>
                                        <p:tgtEl>
                                          <p:spTgt spid="87"/>
                                        </p:tgtEl>
                                        <p:attrNameLst>
                                          <p:attrName>ppt_h</p:attrName>
                                        </p:attrNameLst>
                                      </p:cBhvr>
                                      <p:tavLst>
                                        <p:tav tm="0">
                                          <p:val>
                                            <p:fltVal val="0"/>
                                          </p:val>
                                        </p:tav>
                                        <p:tav tm="100000">
                                          <p:val>
                                            <p:strVal val="#ppt_h"/>
                                          </p:val>
                                        </p:tav>
                                      </p:tavLst>
                                    </p:anim>
                                    <p:animEffect transition="in" filter="fade">
                                      <p:cBhvr>
                                        <p:cTn id="433" dur="500"/>
                                        <p:tgtEl>
                                          <p:spTgt spid="87"/>
                                        </p:tgtEl>
                                      </p:cBhvr>
                                    </p:animEffect>
                                  </p:childTnLst>
                                </p:cTn>
                              </p:par>
                              <p:par>
                                <p:cTn id="434" presetID="53" presetClass="entr" presetSubtype="16" fill="hold" nodeType="withEffect">
                                  <p:stCondLst>
                                    <p:cond delay="0"/>
                                  </p:stCondLst>
                                  <p:childTnLst>
                                    <p:set>
                                      <p:cBhvr>
                                        <p:cTn id="435" dur="1" fill="hold">
                                          <p:stCondLst>
                                            <p:cond delay="0"/>
                                          </p:stCondLst>
                                        </p:cTn>
                                        <p:tgtEl>
                                          <p:spTgt spid="88"/>
                                        </p:tgtEl>
                                        <p:attrNameLst>
                                          <p:attrName>style.visibility</p:attrName>
                                        </p:attrNameLst>
                                      </p:cBhvr>
                                      <p:to>
                                        <p:strVal val="visible"/>
                                      </p:to>
                                    </p:set>
                                    <p:anim calcmode="lin" valueType="num">
                                      <p:cBhvr>
                                        <p:cTn id="436" dur="500" fill="hold"/>
                                        <p:tgtEl>
                                          <p:spTgt spid="88"/>
                                        </p:tgtEl>
                                        <p:attrNameLst>
                                          <p:attrName>ppt_w</p:attrName>
                                        </p:attrNameLst>
                                      </p:cBhvr>
                                      <p:tavLst>
                                        <p:tav tm="0">
                                          <p:val>
                                            <p:fltVal val="0"/>
                                          </p:val>
                                        </p:tav>
                                        <p:tav tm="100000">
                                          <p:val>
                                            <p:strVal val="#ppt_w"/>
                                          </p:val>
                                        </p:tav>
                                      </p:tavLst>
                                    </p:anim>
                                    <p:anim calcmode="lin" valueType="num">
                                      <p:cBhvr>
                                        <p:cTn id="437" dur="500" fill="hold"/>
                                        <p:tgtEl>
                                          <p:spTgt spid="88"/>
                                        </p:tgtEl>
                                        <p:attrNameLst>
                                          <p:attrName>ppt_h</p:attrName>
                                        </p:attrNameLst>
                                      </p:cBhvr>
                                      <p:tavLst>
                                        <p:tav tm="0">
                                          <p:val>
                                            <p:fltVal val="0"/>
                                          </p:val>
                                        </p:tav>
                                        <p:tav tm="100000">
                                          <p:val>
                                            <p:strVal val="#ppt_h"/>
                                          </p:val>
                                        </p:tav>
                                      </p:tavLst>
                                    </p:anim>
                                    <p:animEffect transition="in" filter="fade">
                                      <p:cBhvr>
                                        <p:cTn id="438" dur="500"/>
                                        <p:tgtEl>
                                          <p:spTgt spid="88"/>
                                        </p:tgtEl>
                                      </p:cBhvr>
                                    </p:animEffect>
                                  </p:childTnLst>
                                </p:cTn>
                              </p:par>
                              <p:par>
                                <p:cTn id="439" presetID="53" presetClass="entr" presetSubtype="16" fill="hold" nodeType="withEffect">
                                  <p:stCondLst>
                                    <p:cond delay="0"/>
                                  </p:stCondLst>
                                  <p:childTnLst>
                                    <p:set>
                                      <p:cBhvr>
                                        <p:cTn id="440" dur="1" fill="hold">
                                          <p:stCondLst>
                                            <p:cond delay="0"/>
                                          </p:stCondLst>
                                        </p:cTn>
                                        <p:tgtEl>
                                          <p:spTgt spid="89"/>
                                        </p:tgtEl>
                                        <p:attrNameLst>
                                          <p:attrName>style.visibility</p:attrName>
                                        </p:attrNameLst>
                                      </p:cBhvr>
                                      <p:to>
                                        <p:strVal val="visible"/>
                                      </p:to>
                                    </p:set>
                                    <p:anim calcmode="lin" valueType="num">
                                      <p:cBhvr>
                                        <p:cTn id="441" dur="500" fill="hold"/>
                                        <p:tgtEl>
                                          <p:spTgt spid="89"/>
                                        </p:tgtEl>
                                        <p:attrNameLst>
                                          <p:attrName>ppt_w</p:attrName>
                                        </p:attrNameLst>
                                      </p:cBhvr>
                                      <p:tavLst>
                                        <p:tav tm="0">
                                          <p:val>
                                            <p:fltVal val="0"/>
                                          </p:val>
                                        </p:tav>
                                        <p:tav tm="100000">
                                          <p:val>
                                            <p:strVal val="#ppt_w"/>
                                          </p:val>
                                        </p:tav>
                                      </p:tavLst>
                                    </p:anim>
                                    <p:anim calcmode="lin" valueType="num">
                                      <p:cBhvr>
                                        <p:cTn id="442" dur="500" fill="hold"/>
                                        <p:tgtEl>
                                          <p:spTgt spid="89"/>
                                        </p:tgtEl>
                                        <p:attrNameLst>
                                          <p:attrName>ppt_h</p:attrName>
                                        </p:attrNameLst>
                                      </p:cBhvr>
                                      <p:tavLst>
                                        <p:tav tm="0">
                                          <p:val>
                                            <p:fltVal val="0"/>
                                          </p:val>
                                        </p:tav>
                                        <p:tav tm="100000">
                                          <p:val>
                                            <p:strVal val="#ppt_h"/>
                                          </p:val>
                                        </p:tav>
                                      </p:tavLst>
                                    </p:anim>
                                    <p:animEffect transition="in" filter="fade">
                                      <p:cBhvr>
                                        <p:cTn id="443" dur="500"/>
                                        <p:tgtEl>
                                          <p:spTgt spid="89"/>
                                        </p:tgtEl>
                                      </p:cBhvr>
                                    </p:animEffect>
                                  </p:childTnLst>
                                </p:cTn>
                              </p:par>
                              <p:par>
                                <p:cTn id="444" presetID="53" presetClass="entr" presetSubtype="16" fill="hold" nodeType="withEffect">
                                  <p:stCondLst>
                                    <p:cond delay="0"/>
                                  </p:stCondLst>
                                  <p:childTnLst>
                                    <p:set>
                                      <p:cBhvr>
                                        <p:cTn id="445" dur="1" fill="hold">
                                          <p:stCondLst>
                                            <p:cond delay="0"/>
                                          </p:stCondLst>
                                        </p:cTn>
                                        <p:tgtEl>
                                          <p:spTgt spid="90"/>
                                        </p:tgtEl>
                                        <p:attrNameLst>
                                          <p:attrName>style.visibility</p:attrName>
                                        </p:attrNameLst>
                                      </p:cBhvr>
                                      <p:to>
                                        <p:strVal val="visible"/>
                                      </p:to>
                                    </p:set>
                                    <p:anim calcmode="lin" valueType="num">
                                      <p:cBhvr>
                                        <p:cTn id="446" dur="500" fill="hold"/>
                                        <p:tgtEl>
                                          <p:spTgt spid="90"/>
                                        </p:tgtEl>
                                        <p:attrNameLst>
                                          <p:attrName>ppt_w</p:attrName>
                                        </p:attrNameLst>
                                      </p:cBhvr>
                                      <p:tavLst>
                                        <p:tav tm="0">
                                          <p:val>
                                            <p:fltVal val="0"/>
                                          </p:val>
                                        </p:tav>
                                        <p:tav tm="100000">
                                          <p:val>
                                            <p:strVal val="#ppt_w"/>
                                          </p:val>
                                        </p:tav>
                                      </p:tavLst>
                                    </p:anim>
                                    <p:anim calcmode="lin" valueType="num">
                                      <p:cBhvr>
                                        <p:cTn id="447" dur="500" fill="hold"/>
                                        <p:tgtEl>
                                          <p:spTgt spid="90"/>
                                        </p:tgtEl>
                                        <p:attrNameLst>
                                          <p:attrName>ppt_h</p:attrName>
                                        </p:attrNameLst>
                                      </p:cBhvr>
                                      <p:tavLst>
                                        <p:tav tm="0">
                                          <p:val>
                                            <p:fltVal val="0"/>
                                          </p:val>
                                        </p:tav>
                                        <p:tav tm="100000">
                                          <p:val>
                                            <p:strVal val="#ppt_h"/>
                                          </p:val>
                                        </p:tav>
                                      </p:tavLst>
                                    </p:anim>
                                    <p:animEffect transition="in" filter="fade">
                                      <p:cBhvr>
                                        <p:cTn id="448" dur="500"/>
                                        <p:tgtEl>
                                          <p:spTgt spid="90"/>
                                        </p:tgtEl>
                                      </p:cBhvr>
                                    </p:animEffect>
                                  </p:childTnLst>
                                </p:cTn>
                              </p:par>
                              <p:par>
                                <p:cTn id="449" presetID="53" presetClass="entr" presetSubtype="16" fill="hold" nodeType="withEffect">
                                  <p:stCondLst>
                                    <p:cond delay="0"/>
                                  </p:stCondLst>
                                  <p:childTnLst>
                                    <p:set>
                                      <p:cBhvr>
                                        <p:cTn id="450" dur="1" fill="hold">
                                          <p:stCondLst>
                                            <p:cond delay="0"/>
                                          </p:stCondLst>
                                        </p:cTn>
                                        <p:tgtEl>
                                          <p:spTgt spid="91"/>
                                        </p:tgtEl>
                                        <p:attrNameLst>
                                          <p:attrName>style.visibility</p:attrName>
                                        </p:attrNameLst>
                                      </p:cBhvr>
                                      <p:to>
                                        <p:strVal val="visible"/>
                                      </p:to>
                                    </p:set>
                                    <p:anim calcmode="lin" valueType="num">
                                      <p:cBhvr>
                                        <p:cTn id="451" dur="500" fill="hold"/>
                                        <p:tgtEl>
                                          <p:spTgt spid="91"/>
                                        </p:tgtEl>
                                        <p:attrNameLst>
                                          <p:attrName>ppt_w</p:attrName>
                                        </p:attrNameLst>
                                      </p:cBhvr>
                                      <p:tavLst>
                                        <p:tav tm="0">
                                          <p:val>
                                            <p:fltVal val="0"/>
                                          </p:val>
                                        </p:tav>
                                        <p:tav tm="100000">
                                          <p:val>
                                            <p:strVal val="#ppt_w"/>
                                          </p:val>
                                        </p:tav>
                                      </p:tavLst>
                                    </p:anim>
                                    <p:anim calcmode="lin" valueType="num">
                                      <p:cBhvr>
                                        <p:cTn id="452" dur="500" fill="hold"/>
                                        <p:tgtEl>
                                          <p:spTgt spid="91"/>
                                        </p:tgtEl>
                                        <p:attrNameLst>
                                          <p:attrName>ppt_h</p:attrName>
                                        </p:attrNameLst>
                                      </p:cBhvr>
                                      <p:tavLst>
                                        <p:tav tm="0">
                                          <p:val>
                                            <p:fltVal val="0"/>
                                          </p:val>
                                        </p:tav>
                                        <p:tav tm="100000">
                                          <p:val>
                                            <p:strVal val="#ppt_h"/>
                                          </p:val>
                                        </p:tav>
                                      </p:tavLst>
                                    </p:anim>
                                    <p:animEffect transition="in" filter="fade">
                                      <p:cBhvr>
                                        <p:cTn id="453" dur="500"/>
                                        <p:tgtEl>
                                          <p:spTgt spid="91"/>
                                        </p:tgtEl>
                                      </p:cBhvr>
                                    </p:animEffect>
                                  </p:childTnLst>
                                </p:cTn>
                              </p:par>
                              <p:par>
                                <p:cTn id="454" presetID="53" presetClass="entr" presetSubtype="16" fill="hold" nodeType="withEffect">
                                  <p:stCondLst>
                                    <p:cond delay="0"/>
                                  </p:stCondLst>
                                  <p:childTnLst>
                                    <p:set>
                                      <p:cBhvr>
                                        <p:cTn id="455" dur="1" fill="hold">
                                          <p:stCondLst>
                                            <p:cond delay="0"/>
                                          </p:stCondLst>
                                        </p:cTn>
                                        <p:tgtEl>
                                          <p:spTgt spid="92"/>
                                        </p:tgtEl>
                                        <p:attrNameLst>
                                          <p:attrName>style.visibility</p:attrName>
                                        </p:attrNameLst>
                                      </p:cBhvr>
                                      <p:to>
                                        <p:strVal val="visible"/>
                                      </p:to>
                                    </p:set>
                                    <p:anim calcmode="lin" valueType="num">
                                      <p:cBhvr>
                                        <p:cTn id="456" dur="500" fill="hold"/>
                                        <p:tgtEl>
                                          <p:spTgt spid="92"/>
                                        </p:tgtEl>
                                        <p:attrNameLst>
                                          <p:attrName>ppt_w</p:attrName>
                                        </p:attrNameLst>
                                      </p:cBhvr>
                                      <p:tavLst>
                                        <p:tav tm="0">
                                          <p:val>
                                            <p:fltVal val="0"/>
                                          </p:val>
                                        </p:tav>
                                        <p:tav tm="100000">
                                          <p:val>
                                            <p:strVal val="#ppt_w"/>
                                          </p:val>
                                        </p:tav>
                                      </p:tavLst>
                                    </p:anim>
                                    <p:anim calcmode="lin" valueType="num">
                                      <p:cBhvr>
                                        <p:cTn id="457" dur="500" fill="hold"/>
                                        <p:tgtEl>
                                          <p:spTgt spid="92"/>
                                        </p:tgtEl>
                                        <p:attrNameLst>
                                          <p:attrName>ppt_h</p:attrName>
                                        </p:attrNameLst>
                                      </p:cBhvr>
                                      <p:tavLst>
                                        <p:tav tm="0">
                                          <p:val>
                                            <p:fltVal val="0"/>
                                          </p:val>
                                        </p:tav>
                                        <p:tav tm="100000">
                                          <p:val>
                                            <p:strVal val="#ppt_h"/>
                                          </p:val>
                                        </p:tav>
                                      </p:tavLst>
                                    </p:anim>
                                    <p:animEffect transition="in" filter="fade">
                                      <p:cBhvr>
                                        <p:cTn id="458" dur="500"/>
                                        <p:tgtEl>
                                          <p:spTgt spid="92"/>
                                        </p:tgtEl>
                                      </p:cBhvr>
                                    </p:animEffect>
                                  </p:childTnLst>
                                </p:cTn>
                              </p:par>
                              <p:par>
                                <p:cTn id="459" presetID="53" presetClass="entr" presetSubtype="16" fill="hold" nodeType="withEffect">
                                  <p:stCondLst>
                                    <p:cond delay="0"/>
                                  </p:stCondLst>
                                  <p:childTnLst>
                                    <p:set>
                                      <p:cBhvr>
                                        <p:cTn id="460" dur="1" fill="hold">
                                          <p:stCondLst>
                                            <p:cond delay="0"/>
                                          </p:stCondLst>
                                        </p:cTn>
                                        <p:tgtEl>
                                          <p:spTgt spid="93"/>
                                        </p:tgtEl>
                                        <p:attrNameLst>
                                          <p:attrName>style.visibility</p:attrName>
                                        </p:attrNameLst>
                                      </p:cBhvr>
                                      <p:to>
                                        <p:strVal val="visible"/>
                                      </p:to>
                                    </p:set>
                                    <p:anim calcmode="lin" valueType="num">
                                      <p:cBhvr>
                                        <p:cTn id="461" dur="500" fill="hold"/>
                                        <p:tgtEl>
                                          <p:spTgt spid="93"/>
                                        </p:tgtEl>
                                        <p:attrNameLst>
                                          <p:attrName>ppt_w</p:attrName>
                                        </p:attrNameLst>
                                      </p:cBhvr>
                                      <p:tavLst>
                                        <p:tav tm="0">
                                          <p:val>
                                            <p:fltVal val="0"/>
                                          </p:val>
                                        </p:tav>
                                        <p:tav tm="100000">
                                          <p:val>
                                            <p:strVal val="#ppt_w"/>
                                          </p:val>
                                        </p:tav>
                                      </p:tavLst>
                                    </p:anim>
                                    <p:anim calcmode="lin" valueType="num">
                                      <p:cBhvr>
                                        <p:cTn id="462" dur="500" fill="hold"/>
                                        <p:tgtEl>
                                          <p:spTgt spid="93"/>
                                        </p:tgtEl>
                                        <p:attrNameLst>
                                          <p:attrName>ppt_h</p:attrName>
                                        </p:attrNameLst>
                                      </p:cBhvr>
                                      <p:tavLst>
                                        <p:tav tm="0">
                                          <p:val>
                                            <p:fltVal val="0"/>
                                          </p:val>
                                        </p:tav>
                                        <p:tav tm="100000">
                                          <p:val>
                                            <p:strVal val="#ppt_h"/>
                                          </p:val>
                                        </p:tav>
                                      </p:tavLst>
                                    </p:anim>
                                    <p:animEffect transition="in" filter="fade">
                                      <p:cBhvr>
                                        <p:cTn id="463" dur="500"/>
                                        <p:tgtEl>
                                          <p:spTgt spid="93"/>
                                        </p:tgtEl>
                                      </p:cBhvr>
                                    </p:animEffect>
                                  </p:childTnLst>
                                </p:cTn>
                              </p:par>
                              <p:par>
                                <p:cTn id="464" presetID="53" presetClass="entr" presetSubtype="16" fill="hold" nodeType="withEffect">
                                  <p:stCondLst>
                                    <p:cond delay="0"/>
                                  </p:stCondLst>
                                  <p:childTnLst>
                                    <p:set>
                                      <p:cBhvr>
                                        <p:cTn id="465" dur="1" fill="hold">
                                          <p:stCondLst>
                                            <p:cond delay="0"/>
                                          </p:stCondLst>
                                        </p:cTn>
                                        <p:tgtEl>
                                          <p:spTgt spid="94"/>
                                        </p:tgtEl>
                                        <p:attrNameLst>
                                          <p:attrName>style.visibility</p:attrName>
                                        </p:attrNameLst>
                                      </p:cBhvr>
                                      <p:to>
                                        <p:strVal val="visible"/>
                                      </p:to>
                                    </p:set>
                                    <p:anim calcmode="lin" valueType="num">
                                      <p:cBhvr>
                                        <p:cTn id="466" dur="500" fill="hold"/>
                                        <p:tgtEl>
                                          <p:spTgt spid="94"/>
                                        </p:tgtEl>
                                        <p:attrNameLst>
                                          <p:attrName>ppt_w</p:attrName>
                                        </p:attrNameLst>
                                      </p:cBhvr>
                                      <p:tavLst>
                                        <p:tav tm="0">
                                          <p:val>
                                            <p:fltVal val="0"/>
                                          </p:val>
                                        </p:tav>
                                        <p:tav tm="100000">
                                          <p:val>
                                            <p:strVal val="#ppt_w"/>
                                          </p:val>
                                        </p:tav>
                                      </p:tavLst>
                                    </p:anim>
                                    <p:anim calcmode="lin" valueType="num">
                                      <p:cBhvr>
                                        <p:cTn id="467" dur="500" fill="hold"/>
                                        <p:tgtEl>
                                          <p:spTgt spid="94"/>
                                        </p:tgtEl>
                                        <p:attrNameLst>
                                          <p:attrName>ppt_h</p:attrName>
                                        </p:attrNameLst>
                                      </p:cBhvr>
                                      <p:tavLst>
                                        <p:tav tm="0">
                                          <p:val>
                                            <p:fltVal val="0"/>
                                          </p:val>
                                        </p:tav>
                                        <p:tav tm="100000">
                                          <p:val>
                                            <p:strVal val="#ppt_h"/>
                                          </p:val>
                                        </p:tav>
                                      </p:tavLst>
                                    </p:anim>
                                    <p:animEffect transition="in" filter="fade">
                                      <p:cBhvr>
                                        <p:cTn id="468" dur="500"/>
                                        <p:tgtEl>
                                          <p:spTgt spid="94"/>
                                        </p:tgtEl>
                                      </p:cBhvr>
                                    </p:animEffect>
                                  </p:childTnLst>
                                </p:cTn>
                              </p:par>
                              <p:par>
                                <p:cTn id="469" presetID="53" presetClass="entr" presetSubtype="16" fill="hold" nodeType="withEffect">
                                  <p:stCondLst>
                                    <p:cond delay="0"/>
                                  </p:stCondLst>
                                  <p:childTnLst>
                                    <p:set>
                                      <p:cBhvr>
                                        <p:cTn id="470" dur="1" fill="hold">
                                          <p:stCondLst>
                                            <p:cond delay="0"/>
                                          </p:stCondLst>
                                        </p:cTn>
                                        <p:tgtEl>
                                          <p:spTgt spid="95"/>
                                        </p:tgtEl>
                                        <p:attrNameLst>
                                          <p:attrName>style.visibility</p:attrName>
                                        </p:attrNameLst>
                                      </p:cBhvr>
                                      <p:to>
                                        <p:strVal val="visible"/>
                                      </p:to>
                                    </p:set>
                                    <p:anim calcmode="lin" valueType="num">
                                      <p:cBhvr>
                                        <p:cTn id="471" dur="500" fill="hold"/>
                                        <p:tgtEl>
                                          <p:spTgt spid="95"/>
                                        </p:tgtEl>
                                        <p:attrNameLst>
                                          <p:attrName>ppt_w</p:attrName>
                                        </p:attrNameLst>
                                      </p:cBhvr>
                                      <p:tavLst>
                                        <p:tav tm="0">
                                          <p:val>
                                            <p:fltVal val="0"/>
                                          </p:val>
                                        </p:tav>
                                        <p:tav tm="100000">
                                          <p:val>
                                            <p:strVal val="#ppt_w"/>
                                          </p:val>
                                        </p:tav>
                                      </p:tavLst>
                                    </p:anim>
                                    <p:anim calcmode="lin" valueType="num">
                                      <p:cBhvr>
                                        <p:cTn id="472" dur="500" fill="hold"/>
                                        <p:tgtEl>
                                          <p:spTgt spid="95"/>
                                        </p:tgtEl>
                                        <p:attrNameLst>
                                          <p:attrName>ppt_h</p:attrName>
                                        </p:attrNameLst>
                                      </p:cBhvr>
                                      <p:tavLst>
                                        <p:tav tm="0">
                                          <p:val>
                                            <p:fltVal val="0"/>
                                          </p:val>
                                        </p:tav>
                                        <p:tav tm="100000">
                                          <p:val>
                                            <p:strVal val="#ppt_h"/>
                                          </p:val>
                                        </p:tav>
                                      </p:tavLst>
                                    </p:anim>
                                    <p:animEffect transition="in" filter="fade">
                                      <p:cBhvr>
                                        <p:cTn id="473" dur="500"/>
                                        <p:tgtEl>
                                          <p:spTgt spid="95"/>
                                        </p:tgtEl>
                                      </p:cBhvr>
                                    </p:animEffect>
                                  </p:childTnLst>
                                </p:cTn>
                              </p:par>
                              <p:par>
                                <p:cTn id="474" presetID="53" presetClass="entr" presetSubtype="16" fill="hold" nodeType="withEffect">
                                  <p:stCondLst>
                                    <p:cond delay="0"/>
                                  </p:stCondLst>
                                  <p:childTnLst>
                                    <p:set>
                                      <p:cBhvr>
                                        <p:cTn id="475" dur="1" fill="hold">
                                          <p:stCondLst>
                                            <p:cond delay="0"/>
                                          </p:stCondLst>
                                        </p:cTn>
                                        <p:tgtEl>
                                          <p:spTgt spid="96"/>
                                        </p:tgtEl>
                                        <p:attrNameLst>
                                          <p:attrName>style.visibility</p:attrName>
                                        </p:attrNameLst>
                                      </p:cBhvr>
                                      <p:to>
                                        <p:strVal val="visible"/>
                                      </p:to>
                                    </p:set>
                                    <p:anim calcmode="lin" valueType="num">
                                      <p:cBhvr>
                                        <p:cTn id="476" dur="500" fill="hold"/>
                                        <p:tgtEl>
                                          <p:spTgt spid="96"/>
                                        </p:tgtEl>
                                        <p:attrNameLst>
                                          <p:attrName>ppt_w</p:attrName>
                                        </p:attrNameLst>
                                      </p:cBhvr>
                                      <p:tavLst>
                                        <p:tav tm="0">
                                          <p:val>
                                            <p:fltVal val="0"/>
                                          </p:val>
                                        </p:tav>
                                        <p:tav tm="100000">
                                          <p:val>
                                            <p:strVal val="#ppt_w"/>
                                          </p:val>
                                        </p:tav>
                                      </p:tavLst>
                                    </p:anim>
                                    <p:anim calcmode="lin" valueType="num">
                                      <p:cBhvr>
                                        <p:cTn id="477" dur="500" fill="hold"/>
                                        <p:tgtEl>
                                          <p:spTgt spid="96"/>
                                        </p:tgtEl>
                                        <p:attrNameLst>
                                          <p:attrName>ppt_h</p:attrName>
                                        </p:attrNameLst>
                                      </p:cBhvr>
                                      <p:tavLst>
                                        <p:tav tm="0">
                                          <p:val>
                                            <p:fltVal val="0"/>
                                          </p:val>
                                        </p:tav>
                                        <p:tav tm="100000">
                                          <p:val>
                                            <p:strVal val="#ppt_h"/>
                                          </p:val>
                                        </p:tav>
                                      </p:tavLst>
                                    </p:anim>
                                    <p:animEffect transition="in" filter="fade">
                                      <p:cBhvr>
                                        <p:cTn id="478" dur="500"/>
                                        <p:tgtEl>
                                          <p:spTgt spid="96"/>
                                        </p:tgtEl>
                                      </p:cBhvr>
                                    </p:animEffect>
                                  </p:childTnLst>
                                </p:cTn>
                              </p:par>
                              <p:par>
                                <p:cTn id="479" presetID="53" presetClass="entr" presetSubtype="16" fill="hold" nodeType="withEffect">
                                  <p:stCondLst>
                                    <p:cond delay="0"/>
                                  </p:stCondLst>
                                  <p:childTnLst>
                                    <p:set>
                                      <p:cBhvr>
                                        <p:cTn id="480" dur="1" fill="hold">
                                          <p:stCondLst>
                                            <p:cond delay="0"/>
                                          </p:stCondLst>
                                        </p:cTn>
                                        <p:tgtEl>
                                          <p:spTgt spid="97"/>
                                        </p:tgtEl>
                                        <p:attrNameLst>
                                          <p:attrName>style.visibility</p:attrName>
                                        </p:attrNameLst>
                                      </p:cBhvr>
                                      <p:to>
                                        <p:strVal val="visible"/>
                                      </p:to>
                                    </p:set>
                                    <p:anim calcmode="lin" valueType="num">
                                      <p:cBhvr>
                                        <p:cTn id="481" dur="500" fill="hold"/>
                                        <p:tgtEl>
                                          <p:spTgt spid="97"/>
                                        </p:tgtEl>
                                        <p:attrNameLst>
                                          <p:attrName>ppt_w</p:attrName>
                                        </p:attrNameLst>
                                      </p:cBhvr>
                                      <p:tavLst>
                                        <p:tav tm="0">
                                          <p:val>
                                            <p:fltVal val="0"/>
                                          </p:val>
                                        </p:tav>
                                        <p:tav tm="100000">
                                          <p:val>
                                            <p:strVal val="#ppt_w"/>
                                          </p:val>
                                        </p:tav>
                                      </p:tavLst>
                                    </p:anim>
                                    <p:anim calcmode="lin" valueType="num">
                                      <p:cBhvr>
                                        <p:cTn id="482" dur="500" fill="hold"/>
                                        <p:tgtEl>
                                          <p:spTgt spid="97"/>
                                        </p:tgtEl>
                                        <p:attrNameLst>
                                          <p:attrName>ppt_h</p:attrName>
                                        </p:attrNameLst>
                                      </p:cBhvr>
                                      <p:tavLst>
                                        <p:tav tm="0">
                                          <p:val>
                                            <p:fltVal val="0"/>
                                          </p:val>
                                        </p:tav>
                                        <p:tav tm="100000">
                                          <p:val>
                                            <p:strVal val="#ppt_h"/>
                                          </p:val>
                                        </p:tav>
                                      </p:tavLst>
                                    </p:anim>
                                    <p:animEffect transition="in" filter="fade">
                                      <p:cBhvr>
                                        <p:cTn id="483" dur="500"/>
                                        <p:tgtEl>
                                          <p:spTgt spid="97"/>
                                        </p:tgtEl>
                                      </p:cBhvr>
                                    </p:animEffect>
                                  </p:childTnLst>
                                </p:cTn>
                              </p:par>
                              <p:par>
                                <p:cTn id="484" presetID="53" presetClass="entr" presetSubtype="16" fill="hold" nodeType="withEffect">
                                  <p:stCondLst>
                                    <p:cond delay="0"/>
                                  </p:stCondLst>
                                  <p:childTnLst>
                                    <p:set>
                                      <p:cBhvr>
                                        <p:cTn id="485" dur="1" fill="hold">
                                          <p:stCondLst>
                                            <p:cond delay="0"/>
                                          </p:stCondLst>
                                        </p:cTn>
                                        <p:tgtEl>
                                          <p:spTgt spid="98"/>
                                        </p:tgtEl>
                                        <p:attrNameLst>
                                          <p:attrName>style.visibility</p:attrName>
                                        </p:attrNameLst>
                                      </p:cBhvr>
                                      <p:to>
                                        <p:strVal val="visible"/>
                                      </p:to>
                                    </p:set>
                                    <p:anim calcmode="lin" valueType="num">
                                      <p:cBhvr>
                                        <p:cTn id="486" dur="500" fill="hold"/>
                                        <p:tgtEl>
                                          <p:spTgt spid="98"/>
                                        </p:tgtEl>
                                        <p:attrNameLst>
                                          <p:attrName>ppt_w</p:attrName>
                                        </p:attrNameLst>
                                      </p:cBhvr>
                                      <p:tavLst>
                                        <p:tav tm="0">
                                          <p:val>
                                            <p:fltVal val="0"/>
                                          </p:val>
                                        </p:tav>
                                        <p:tav tm="100000">
                                          <p:val>
                                            <p:strVal val="#ppt_w"/>
                                          </p:val>
                                        </p:tav>
                                      </p:tavLst>
                                    </p:anim>
                                    <p:anim calcmode="lin" valueType="num">
                                      <p:cBhvr>
                                        <p:cTn id="487" dur="500" fill="hold"/>
                                        <p:tgtEl>
                                          <p:spTgt spid="98"/>
                                        </p:tgtEl>
                                        <p:attrNameLst>
                                          <p:attrName>ppt_h</p:attrName>
                                        </p:attrNameLst>
                                      </p:cBhvr>
                                      <p:tavLst>
                                        <p:tav tm="0">
                                          <p:val>
                                            <p:fltVal val="0"/>
                                          </p:val>
                                        </p:tav>
                                        <p:tav tm="100000">
                                          <p:val>
                                            <p:strVal val="#ppt_h"/>
                                          </p:val>
                                        </p:tav>
                                      </p:tavLst>
                                    </p:anim>
                                    <p:animEffect transition="in" filter="fade">
                                      <p:cBhvr>
                                        <p:cTn id="488" dur="500"/>
                                        <p:tgtEl>
                                          <p:spTgt spid="98"/>
                                        </p:tgtEl>
                                      </p:cBhvr>
                                    </p:animEffect>
                                  </p:childTnLst>
                                </p:cTn>
                              </p:par>
                              <p:par>
                                <p:cTn id="489" presetID="53" presetClass="entr" presetSubtype="16" fill="hold" nodeType="withEffect">
                                  <p:stCondLst>
                                    <p:cond delay="0"/>
                                  </p:stCondLst>
                                  <p:childTnLst>
                                    <p:set>
                                      <p:cBhvr>
                                        <p:cTn id="490" dur="1" fill="hold">
                                          <p:stCondLst>
                                            <p:cond delay="0"/>
                                          </p:stCondLst>
                                        </p:cTn>
                                        <p:tgtEl>
                                          <p:spTgt spid="81"/>
                                        </p:tgtEl>
                                        <p:attrNameLst>
                                          <p:attrName>style.visibility</p:attrName>
                                        </p:attrNameLst>
                                      </p:cBhvr>
                                      <p:to>
                                        <p:strVal val="visible"/>
                                      </p:to>
                                    </p:set>
                                    <p:anim calcmode="lin" valueType="num">
                                      <p:cBhvr>
                                        <p:cTn id="491" dur="500" fill="hold"/>
                                        <p:tgtEl>
                                          <p:spTgt spid="81"/>
                                        </p:tgtEl>
                                        <p:attrNameLst>
                                          <p:attrName>ppt_w</p:attrName>
                                        </p:attrNameLst>
                                      </p:cBhvr>
                                      <p:tavLst>
                                        <p:tav tm="0">
                                          <p:val>
                                            <p:fltVal val="0"/>
                                          </p:val>
                                        </p:tav>
                                        <p:tav tm="100000">
                                          <p:val>
                                            <p:strVal val="#ppt_w"/>
                                          </p:val>
                                        </p:tav>
                                      </p:tavLst>
                                    </p:anim>
                                    <p:anim calcmode="lin" valueType="num">
                                      <p:cBhvr>
                                        <p:cTn id="492" dur="500" fill="hold"/>
                                        <p:tgtEl>
                                          <p:spTgt spid="81"/>
                                        </p:tgtEl>
                                        <p:attrNameLst>
                                          <p:attrName>ppt_h</p:attrName>
                                        </p:attrNameLst>
                                      </p:cBhvr>
                                      <p:tavLst>
                                        <p:tav tm="0">
                                          <p:val>
                                            <p:fltVal val="0"/>
                                          </p:val>
                                        </p:tav>
                                        <p:tav tm="100000">
                                          <p:val>
                                            <p:strVal val="#ppt_h"/>
                                          </p:val>
                                        </p:tav>
                                      </p:tavLst>
                                    </p:anim>
                                    <p:animEffect transition="in" filter="fade">
                                      <p:cBhvr>
                                        <p:cTn id="493" dur="500"/>
                                        <p:tgtEl>
                                          <p:spTgt spid="81"/>
                                        </p:tgtEl>
                                      </p:cBhvr>
                                    </p:animEffect>
                                  </p:childTnLst>
                                </p:cTn>
                              </p:par>
                            </p:childTnLst>
                          </p:cTn>
                        </p:par>
                        <p:par>
                          <p:cTn id="494" fill="hold">
                            <p:stCondLst>
                              <p:cond delay="3000"/>
                            </p:stCondLst>
                            <p:childTnLst>
                              <p:par>
                                <p:cTn id="495" presetID="26" presetClass="emph" presetSubtype="0" repeatCount="indefinite" fill="hold" nodeType="afterEffect">
                                  <p:stCondLst>
                                    <p:cond delay="0"/>
                                  </p:stCondLst>
                                  <p:childTnLst>
                                    <p:animEffect transition="out" filter="fade">
                                      <p:cBhvr>
                                        <p:cTn id="496" dur="500" tmFilter="0, 0; .2, .5; .8, .5; 1, 0"/>
                                        <p:tgtEl>
                                          <p:spTgt spid="82"/>
                                        </p:tgtEl>
                                      </p:cBhvr>
                                    </p:animEffect>
                                    <p:animScale>
                                      <p:cBhvr>
                                        <p:cTn id="497" dur="250" autoRev="1" fill="hold"/>
                                        <p:tgtEl>
                                          <p:spTgt spid="82"/>
                                        </p:tgtEl>
                                      </p:cBhvr>
                                      <p:by x="105000" y="105000"/>
                                    </p:animScale>
                                  </p:childTnLst>
                                </p:cTn>
                              </p:par>
                              <p:par>
                                <p:cTn id="498" presetID="26" presetClass="emph" presetSubtype="0" repeatCount="indefinite" fill="hold" nodeType="withEffect">
                                  <p:stCondLst>
                                    <p:cond delay="0"/>
                                  </p:stCondLst>
                                  <p:childTnLst>
                                    <p:animEffect transition="out" filter="fade">
                                      <p:cBhvr>
                                        <p:cTn id="499" dur="500" tmFilter="0, 0; .2, .5; .8, .5; 1, 0"/>
                                        <p:tgtEl>
                                          <p:spTgt spid="83"/>
                                        </p:tgtEl>
                                      </p:cBhvr>
                                    </p:animEffect>
                                    <p:animScale>
                                      <p:cBhvr>
                                        <p:cTn id="500" dur="250" autoRev="1" fill="hold"/>
                                        <p:tgtEl>
                                          <p:spTgt spid="83"/>
                                        </p:tgtEl>
                                      </p:cBhvr>
                                      <p:by x="105000" y="105000"/>
                                    </p:animScale>
                                  </p:childTnLst>
                                </p:cTn>
                              </p:par>
                              <p:par>
                                <p:cTn id="501" presetID="26" presetClass="emph" presetSubtype="0" repeatCount="indefinite" fill="hold" nodeType="withEffect">
                                  <p:stCondLst>
                                    <p:cond delay="0"/>
                                  </p:stCondLst>
                                  <p:childTnLst>
                                    <p:animEffect transition="out" filter="fade">
                                      <p:cBhvr>
                                        <p:cTn id="502" dur="500" tmFilter="0, 0; .2, .5; .8, .5; 1, 0"/>
                                        <p:tgtEl>
                                          <p:spTgt spid="84"/>
                                        </p:tgtEl>
                                      </p:cBhvr>
                                    </p:animEffect>
                                    <p:animScale>
                                      <p:cBhvr>
                                        <p:cTn id="503" dur="250" autoRev="1" fill="hold"/>
                                        <p:tgtEl>
                                          <p:spTgt spid="84"/>
                                        </p:tgtEl>
                                      </p:cBhvr>
                                      <p:by x="105000" y="105000"/>
                                    </p:animScale>
                                  </p:childTnLst>
                                </p:cTn>
                              </p:par>
                              <p:par>
                                <p:cTn id="504" presetID="26" presetClass="emph" presetSubtype="0" repeatCount="indefinite" fill="hold" nodeType="withEffect">
                                  <p:stCondLst>
                                    <p:cond delay="0"/>
                                  </p:stCondLst>
                                  <p:childTnLst>
                                    <p:animEffect transition="out" filter="fade">
                                      <p:cBhvr>
                                        <p:cTn id="505" dur="500" tmFilter="0, 0; .2, .5; .8, .5; 1, 0"/>
                                        <p:tgtEl>
                                          <p:spTgt spid="85"/>
                                        </p:tgtEl>
                                      </p:cBhvr>
                                    </p:animEffect>
                                    <p:animScale>
                                      <p:cBhvr>
                                        <p:cTn id="506" dur="250" autoRev="1" fill="hold"/>
                                        <p:tgtEl>
                                          <p:spTgt spid="85"/>
                                        </p:tgtEl>
                                      </p:cBhvr>
                                      <p:by x="105000" y="105000"/>
                                    </p:animScale>
                                  </p:childTnLst>
                                </p:cTn>
                              </p:par>
                              <p:par>
                                <p:cTn id="507" presetID="26" presetClass="emph" presetSubtype="0" repeatCount="indefinite" fill="hold" nodeType="withEffect">
                                  <p:stCondLst>
                                    <p:cond delay="0"/>
                                  </p:stCondLst>
                                  <p:childTnLst>
                                    <p:animEffect transition="out" filter="fade">
                                      <p:cBhvr>
                                        <p:cTn id="508" dur="500" tmFilter="0, 0; .2, .5; .8, .5; 1, 0"/>
                                        <p:tgtEl>
                                          <p:spTgt spid="86"/>
                                        </p:tgtEl>
                                      </p:cBhvr>
                                    </p:animEffect>
                                    <p:animScale>
                                      <p:cBhvr>
                                        <p:cTn id="509" dur="250" autoRev="1" fill="hold"/>
                                        <p:tgtEl>
                                          <p:spTgt spid="86"/>
                                        </p:tgtEl>
                                      </p:cBhvr>
                                      <p:by x="105000" y="105000"/>
                                    </p:animScale>
                                  </p:childTnLst>
                                </p:cTn>
                              </p:par>
                              <p:par>
                                <p:cTn id="510" presetID="26" presetClass="emph" presetSubtype="0" repeatCount="indefinite" fill="hold" nodeType="withEffect">
                                  <p:stCondLst>
                                    <p:cond delay="0"/>
                                  </p:stCondLst>
                                  <p:childTnLst>
                                    <p:animEffect transition="out" filter="fade">
                                      <p:cBhvr>
                                        <p:cTn id="511" dur="500" tmFilter="0, 0; .2, .5; .8, .5; 1, 0"/>
                                        <p:tgtEl>
                                          <p:spTgt spid="87"/>
                                        </p:tgtEl>
                                      </p:cBhvr>
                                    </p:animEffect>
                                    <p:animScale>
                                      <p:cBhvr>
                                        <p:cTn id="512" dur="250" autoRev="1" fill="hold"/>
                                        <p:tgtEl>
                                          <p:spTgt spid="87"/>
                                        </p:tgtEl>
                                      </p:cBhvr>
                                      <p:by x="105000" y="105000"/>
                                    </p:animScale>
                                  </p:childTnLst>
                                </p:cTn>
                              </p:par>
                              <p:par>
                                <p:cTn id="513" presetID="26" presetClass="emph" presetSubtype="0" repeatCount="indefinite" fill="hold" nodeType="withEffect">
                                  <p:stCondLst>
                                    <p:cond delay="0"/>
                                  </p:stCondLst>
                                  <p:childTnLst>
                                    <p:animEffect transition="out" filter="fade">
                                      <p:cBhvr>
                                        <p:cTn id="514" dur="500" tmFilter="0, 0; .2, .5; .8, .5; 1, 0"/>
                                        <p:tgtEl>
                                          <p:spTgt spid="88"/>
                                        </p:tgtEl>
                                      </p:cBhvr>
                                    </p:animEffect>
                                    <p:animScale>
                                      <p:cBhvr>
                                        <p:cTn id="515" dur="250" autoRev="1" fill="hold"/>
                                        <p:tgtEl>
                                          <p:spTgt spid="88"/>
                                        </p:tgtEl>
                                      </p:cBhvr>
                                      <p:by x="105000" y="105000"/>
                                    </p:animScale>
                                  </p:childTnLst>
                                </p:cTn>
                              </p:par>
                              <p:par>
                                <p:cTn id="516" presetID="26" presetClass="emph" presetSubtype="0" repeatCount="indefinite" fill="hold" nodeType="withEffect">
                                  <p:stCondLst>
                                    <p:cond delay="0"/>
                                  </p:stCondLst>
                                  <p:childTnLst>
                                    <p:animEffect transition="out" filter="fade">
                                      <p:cBhvr>
                                        <p:cTn id="517" dur="500" tmFilter="0, 0; .2, .5; .8, .5; 1, 0"/>
                                        <p:tgtEl>
                                          <p:spTgt spid="89"/>
                                        </p:tgtEl>
                                      </p:cBhvr>
                                    </p:animEffect>
                                    <p:animScale>
                                      <p:cBhvr>
                                        <p:cTn id="518" dur="250" autoRev="1" fill="hold"/>
                                        <p:tgtEl>
                                          <p:spTgt spid="89"/>
                                        </p:tgtEl>
                                      </p:cBhvr>
                                      <p:by x="105000" y="105000"/>
                                    </p:animScale>
                                  </p:childTnLst>
                                </p:cTn>
                              </p:par>
                              <p:par>
                                <p:cTn id="519" presetID="26" presetClass="emph" presetSubtype="0" repeatCount="indefinite" fill="hold" nodeType="withEffect">
                                  <p:stCondLst>
                                    <p:cond delay="0"/>
                                  </p:stCondLst>
                                  <p:childTnLst>
                                    <p:animEffect transition="out" filter="fade">
                                      <p:cBhvr>
                                        <p:cTn id="520" dur="500" tmFilter="0, 0; .2, .5; .8, .5; 1, 0"/>
                                        <p:tgtEl>
                                          <p:spTgt spid="90"/>
                                        </p:tgtEl>
                                      </p:cBhvr>
                                    </p:animEffect>
                                    <p:animScale>
                                      <p:cBhvr>
                                        <p:cTn id="521" dur="250" autoRev="1" fill="hold"/>
                                        <p:tgtEl>
                                          <p:spTgt spid="90"/>
                                        </p:tgtEl>
                                      </p:cBhvr>
                                      <p:by x="105000" y="105000"/>
                                    </p:animScale>
                                  </p:childTnLst>
                                </p:cTn>
                              </p:par>
                              <p:par>
                                <p:cTn id="522" presetID="26" presetClass="emph" presetSubtype="0" repeatCount="indefinite" fill="hold" nodeType="withEffect">
                                  <p:stCondLst>
                                    <p:cond delay="0"/>
                                  </p:stCondLst>
                                  <p:childTnLst>
                                    <p:animEffect transition="out" filter="fade">
                                      <p:cBhvr>
                                        <p:cTn id="523" dur="500" tmFilter="0, 0; .2, .5; .8, .5; 1, 0"/>
                                        <p:tgtEl>
                                          <p:spTgt spid="91"/>
                                        </p:tgtEl>
                                      </p:cBhvr>
                                    </p:animEffect>
                                    <p:animScale>
                                      <p:cBhvr>
                                        <p:cTn id="524" dur="250" autoRev="1" fill="hold"/>
                                        <p:tgtEl>
                                          <p:spTgt spid="91"/>
                                        </p:tgtEl>
                                      </p:cBhvr>
                                      <p:by x="105000" y="105000"/>
                                    </p:animScale>
                                  </p:childTnLst>
                                </p:cTn>
                              </p:par>
                              <p:par>
                                <p:cTn id="525" presetID="26" presetClass="emph" presetSubtype="0" repeatCount="indefinite" fill="hold" nodeType="withEffect">
                                  <p:stCondLst>
                                    <p:cond delay="0"/>
                                  </p:stCondLst>
                                  <p:childTnLst>
                                    <p:animEffect transition="out" filter="fade">
                                      <p:cBhvr>
                                        <p:cTn id="526" dur="500" tmFilter="0, 0; .2, .5; .8, .5; 1, 0"/>
                                        <p:tgtEl>
                                          <p:spTgt spid="92"/>
                                        </p:tgtEl>
                                      </p:cBhvr>
                                    </p:animEffect>
                                    <p:animScale>
                                      <p:cBhvr>
                                        <p:cTn id="527" dur="250" autoRev="1" fill="hold"/>
                                        <p:tgtEl>
                                          <p:spTgt spid="92"/>
                                        </p:tgtEl>
                                      </p:cBhvr>
                                      <p:by x="105000" y="105000"/>
                                    </p:animScale>
                                  </p:childTnLst>
                                </p:cTn>
                              </p:par>
                              <p:par>
                                <p:cTn id="528" presetID="26" presetClass="emph" presetSubtype="0" repeatCount="indefinite" fill="hold" nodeType="withEffect">
                                  <p:stCondLst>
                                    <p:cond delay="0"/>
                                  </p:stCondLst>
                                  <p:childTnLst>
                                    <p:animEffect transition="out" filter="fade">
                                      <p:cBhvr>
                                        <p:cTn id="529" dur="500" tmFilter="0, 0; .2, .5; .8, .5; 1, 0"/>
                                        <p:tgtEl>
                                          <p:spTgt spid="93"/>
                                        </p:tgtEl>
                                      </p:cBhvr>
                                    </p:animEffect>
                                    <p:animScale>
                                      <p:cBhvr>
                                        <p:cTn id="530" dur="250" autoRev="1" fill="hold"/>
                                        <p:tgtEl>
                                          <p:spTgt spid="93"/>
                                        </p:tgtEl>
                                      </p:cBhvr>
                                      <p:by x="105000" y="105000"/>
                                    </p:animScale>
                                  </p:childTnLst>
                                </p:cTn>
                              </p:par>
                              <p:par>
                                <p:cTn id="531" presetID="26" presetClass="emph" presetSubtype="0" repeatCount="indefinite" fill="hold" nodeType="withEffect">
                                  <p:stCondLst>
                                    <p:cond delay="0"/>
                                  </p:stCondLst>
                                  <p:childTnLst>
                                    <p:animEffect transition="out" filter="fade">
                                      <p:cBhvr>
                                        <p:cTn id="532" dur="500" tmFilter="0, 0; .2, .5; .8, .5; 1, 0"/>
                                        <p:tgtEl>
                                          <p:spTgt spid="94"/>
                                        </p:tgtEl>
                                      </p:cBhvr>
                                    </p:animEffect>
                                    <p:animScale>
                                      <p:cBhvr>
                                        <p:cTn id="533" dur="250" autoRev="1" fill="hold"/>
                                        <p:tgtEl>
                                          <p:spTgt spid="94"/>
                                        </p:tgtEl>
                                      </p:cBhvr>
                                      <p:by x="105000" y="105000"/>
                                    </p:animScale>
                                  </p:childTnLst>
                                </p:cTn>
                              </p:par>
                              <p:par>
                                <p:cTn id="534" presetID="26" presetClass="emph" presetSubtype="0" repeatCount="indefinite" fill="hold" nodeType="withEffect">
                                  <p:stCondLst>
                                    <p:cond delay="0"/>
                                  </p:stCondLst>
                                  <p:childTnLst>
                                    <p:animEffect transition="out" filter="fade">
                                      <p:cBhvr>
                                        <p:cTn id="535" dur="500" tmFilter="0, 0; .2, .5; .8, .5; 1, 0"/>
                                        <p:tgtEl>
                                          <p:spTgt spid="95"/>
                                        </p:tgtEl>
                                      </p:cBhvr>
                                    </p:animEffect>
                                    <p:animScale>
                                      <p:cBhvr>
                                        <p:cTn id="536" dur="250" autoRev="1" fill="hold"/>
                                        <p:tgtEl>
                                          <p:spTgt spid="95"/>
                                        </p:tgtEl>
                                      </p:cBhvr>
                                      <p:by x="105000" y="105000"/>
                                    </p:animScale>
                                  </p:childTnLst>
                                </p:cTn>
                              </p:par>
                              <p:par>
                                <p:cTn id="537" presetID="26" presetClass="emph" presetSubtype="0" repeatCount="indefinite" fill="hold" nodeType="withEffect">
                                  <p:stCondLst>
                                    <p:cond delay="0"/>
                                  </p:stCondLst>
                                  <p:childTnLst>
                                    <p:animEffect transition="out" filter="fade">
                                      <p:cBhvr>
                                        <p:cTn id="538" dur="500" tmFilter="0, 0; .2, .5; .8, .5; 1, 0"/>
                                        <p:tgtEl>
                                          <p:spTgt spid="96"/>
                                        </p:tgtEl>
                                      </p:cBhvr>
                                    </p:animEffect>
                                    <p:animScale>
                                      <p:cBhvr>
                                        <p:cTn id="539" dur="250" autoRev="1" fill="hold"/>
                                        <p:tgtEl>
                                          <p:spTgt spid="96"/>
                                        </p:tgtEl>
                                      </p:cBhvr>
                                      <p:by x="105000" y="105000"/>
                                    </p:animScale>
                                  </p:childTnLst>
                                </p:cTn>
                              </p:par>
                              <p:par>
                                <p:cTn id="540" presetID="26" presetClass="emph" presetSubtype="0" repeatCount="indefinite" fill="hold" nodeType="withEffect">
                                  <p:stCondLst>
                                    <p:cond delay="0"/>
                                  </p:stCondLst>
                                  <p:childTnLst>
                                    <p:animEffect transition="out" filter="fade">
                                      <p:cBhvr>
                                        <p:cTn id="541" dur="500" tmFilter="0, 0; .2, .5; .8, .5; 1, 0"/>
                                        <p:tgtEl>
                                          <p:spTgt spid="97"/>
                                        </p:tgtEl>
                                      </p:cBhvr>
                                    </p:animEffect>
                                    <p:animScale>
                                      <p:cBhvr>
                                        <p:cTn id="542" dur="250" autoRev="1" fill="hold"/>
                                        <p:tgtEl>
                                          <p:spTgt spid="97"/>
                                        </p:tgtEl>
                                      </p:cBhvr>
                                      <p:by x="105000" y="105000"/>
                                    </p:animScale>
                                  </p:childTnLst>
                                </p:cTn>
                              </p:par>
                              <p:par>
                                <p:cTn id="543" presetID="26" presetClass="emph" presetSubtype="0" repeatCount="indefinite" fill="hold" nodeType="withEffect">
                                  <p:stCondLst>
                                    <p:cond delay="0"/>
                                  </p:stCondLst>
                                  <p:childTnLst>
                                    <p:animEffect transition="out" filter="fade">
                                      <p:cBhvr>
                                        <p:cTn id="544" dur="500" tmFilter="0, 0; .2, .5; .8, .5; 1, 0"/>
                                        <p:tgtEl>
                                          <p:spTgt spid="98"/>
                                        </p:tgtEl>
                                      </p:cBhvr>
                                    </p:animEffect>
                                    <p:animScale>
                                      <p:cBhvr>
                                        <p:cTn id="545" dur="250" autoRev="1" fill="hold"/>
                                        <p:tgtEl>
                                          <p:spTgt spid="98"/>
                                        </p:tgtEl>
                                      </p:cBhvr>
                                      <p:by x="105000" y="105000"/>
                                    </p:animScale>
                                  </p:childTnLst>
                                </p:cTn>
                              </p:par>
                              <p:par>
                                <p:cTn id="546" presetID="26" presetClass="emph" presetSubtype="0" repeatCount="indefinite" fill="hold" nodeType="withEffect">
                                  <p:stCondLst>
                                    <p:cond delay="0"/>
                                  </p:stCondLst>
                                  <p:childTnLst>
                                    <p:animEffect transition="out" filter="fade">
                                      <p:cBhvr>
                                        <p:cTn id="547" dur="500" tmFilter="0, 0; .2, .5; .8, .5; 1, 0"/>
                                        <p:tgtEl>
                                          <p:spTgt spid="81"/>
                                        </p:tgtEl>
                                      </p:cBhvr>
                                    </p:animEffect>
                                    <p:animScale>
                                      <p:cBhvr>
                                        <p:cTn id="548" dur="250" autoRev="1" fill="hold"/>
                                        <p:tgtEl>
                                          <p:spTgt spid="81"/>
                                        </p:tgtEl>
                                      </p:cBhvr>
                                      <p:by x="105000" y="105000"/>
                                    </p:animScale>
                                  </p:childTnLst>
                                </p:cTn>
                              </p:par>
                            </p:childTnLst>
                          </p:cTn>
                        </p:par>
                      </p:childTnLst>
                    </p:cTn>
                  </p:par>
                  <p:par>
                    <p:cTn id="549" fill="hold">
                      <p:stCondLst>
                        <p:cond delay="indefinite"/>
                      </p:stCondLst>
                      <p:childTnLst>
                        <p:par>
                          <p:cTn id="550" fill="hold">
                            <p:stCondLst>
                              <p:cond delay="0"/>
                            </p:stCondLst>
                            <p:childTnLst>
                              <p:par>
                                <p:cTn id="551" presetID="53" presetClass="entr" presetSubtype="16" fill="hold" nodeType="clickEffect">
                                  <p:stCondLst>
                                    <p:cond delay="0"/>
                                  </p:stCondLst>
                                  <p:childTnLst>
                                    <p:set>
                                      <p:cBhvr>
                                        <p:cTn id="552" dur="1" fill="hold">
                                          <p:stCondLst>
                                            <p:cond delay="0"/>
                                          </p:stCondLst>
                                        </p:cTn>
                                        <p:tgtEl>
                                          <p:spTgt spid="112"/>
                                        </p:tgtEl>
                                        <p:attrNameLst>
                                          <p:attrName>style.visibility</p:attrName>
                                        </p:attrNameLst>
                                      </p:cBhvr>
                                      <p:to>
                                        <p:strVal val="visible"/>
                                      </p:to>
                                    </p:set>
                                    <p:anim calcmode="lin" valueType="num">
                                      <p:cBhvr>
                                        <p:cTn id="553" dur="500" fill="hold"/>
                                        <p:tgtEl>
                                          <p:spTgt spid="112"/>
                                        </p:tgtEl>
                                        <p:attrNameLst>
                                          <p:attrName>ppt_w</p:attrName>
                                        </p:attrNameLst>
                                      </p:cBhvr>
                                      <p:tavLst>
                                        <p:tav tm="0">
                                          <p:val>
                                            <p:fltVal val="0"/>
                                          </p:val>
                                        </p:tav>
                                        <p:tav tm="100000">
                                          <p:val>
                                            <p:strVal val="#ppt_w"/>
                                          </p:val>
                                        </p:tav>
                                      </p:tavLst>
                                    </p:anim>
                                    <p:anim calcmode="lin" valueType="num">
                                      <p:cBhvr>
                                        <p:cTn id="554" dur="500" fill="hold"/>
                                        <p:tgtEl>
                                          <p:spTgt spid="112"/>
                                        </p:tgtEl>
                                        <p:attrNameLst>
                                          <p:attrName>ppt_h</p:attrName>
                                        </p:attrNameLst>
                                      </p:cBhvr>
                                      <p:tavLst>
                                        <p:tav tm="0">
                                          <p:val>
                                            <p:fltVal val="0"/>
                                          </p:val>
                                        </p:tav>
                                        <p:tav tm="100000">
                                          <p:val>
                                            <p:strVal val="#ppt_h"/>
                                          </p:val>
                                        </p:tav>
                                      </p:tavLst>
                                    </p:anim>
                                    <p:animEffect transition="in" filter="fade">
                                      <p:cBhvr>
                                        <p:cTn id="555" dur="500"/>
                                        <p:tgtEl>
                                          <p:spTgt spid="112"/>
                                        </p:tgtEl>
                                      </p:cBhvr>
                                    </p:animEffect>
                                  </p:childTnLst>
                                </p:cTn>
                              </p:par>
                            </p:childTnLst>
                          </p:cTn>
                        </p:par>
                      </p:childTnLst>
                    </p:cTn>
                  </p:par>
                  <p:par>
                    <p:cTn id="556" fill="hold">
                      <p:stCondLst>
                        <p:cond delay="indefinite"/>
                      </p:stCondLst>
                      <p:childTnLst>
                        <p:par>
                          <p:cTn id="557" fill="hold">
                            <p:stCondLst>
                              <p:cond delay="0"/>
                            </p:stCondLst>
                            <p:childTnLst>
                              <p:par>
                                <p:cTn id="558" presetID="42" presetClass="path" presetSubtype="0" accel="50000" decel="50000" fill="hold" nodeType="clickEffect">
                                  <p:stCondLst>
                                    <p:cond delay="0"/>
                                  </p:stCondLst>
                                  <p:childTnLst>
                                    <p:animMotion origin="layout" path="M 2.5E-6 2.23508E-6 L 0.30868 -0.38316 " pathEditMode="relative" rAng="0" ptsTypes="AA">
                                      <p:cBhvr>
                                        <p:cTn id="559" dur="2000" fill="hold"/>
                                        <p:tgtEl>
                                          <p:spTgt spid="112"/>
                                        </p:tgtEl>
                                        <p:attrNameLst>
                                          <p:attrName>ppt_x</p:attrName>
                                          <p:attrName>ppt_y</p:attrName>
                                        </p:attrNameLst>
                                      </p:cBhvr>
                                      <p:rCtr x="15434" y="-19158"/>
                                    </p:animMotion>
                                  </p:childTnLst>
                                </p:cTn>
                              </p:par>
                              <p:par>
                                <p:cTn id="560" presetID="6" presetClass="emph" presetSubtype="0" fill="hold" nodeType="withEffect">
                                  <p:stCondLst>
                                    <p:cond delay="0"/>
                                  </p:stCondLst>
                                  <p:childTnLst>
                                    <p:animScale>
                                      <p:cBhvr>
                                        <p:cTn id="561" dur="2000" fill="hold"/>
                                        <p:tgtEl>
                                          <p:spTgt spid="112"/>
                                        </p:tgtEl>
                                      </p:cBhvr>
                                      <p:by x="25000" y="25000"/>
                                    </p:animScale>
                                  </p:childTnLst>
                                </p:cTn>
                              </p:par>
                            </p:childTnLst>
                          </p:cTn>
                        </p:par>
                        <p:par>
                          <p:cTn id="562" fill="hold">
                            <p:stCondLst>
                              <p:cond delay="2000"/>
                            </p:stCondLst>
                            <p:childTnLst>
                              <p:par>
                                <p:cTn id="563" presetID="53" presetClass="entr" presetSubtype="16" fill="hold" grpId="0" nodeType="afterEffect">
                                  <p:stCondLst>
                                    <p:cond delay="0"/>
                                  </p:stCondLst>
                                  <p:childTnLst>
                                    <p:set>
                                      <p:cBhvr>
                                        <p:cTn id="564" dur="1" fill="hold">
                                          <p:stCondLst>
                                            <p:cond delay="0"/>
                                          </p:stCondLst>
                                        </p:cTn>
                                        <p:tgtEl>
                                          <p:spTgt spid="105"/>
                                        </p:tgtEl>
                                        <p:attrNameLst>
                                          <p:attrName>style.visibility</p:attrName>
                                        </p:attrNameLst>
                                      </p:cBhvr>
                                      <p:to>
                                        <p:strVal val="visible"/>
                                      </p:to>
                                    </p:set>
                                    <p:anim calcmode="lin" valueType="num">
                                      <p:cBhvr>
                                        <p:cTn id="565" dur="500" fill="hold"/>
                                        <p:tgtEl>
                                          <p:spTgt spid="105"/>
                                        </p:tgtEl>
                                        <p:attrNameLst>
                                          <p:attrName>ppt_w</p:attrName>
                                        </p:attrNameLst>
                                      </p:cBhvr>
                                      <p:tavLst>
                                        <p:tav tm="0">
                                          <p:val>
                                            <p:fltVal val="0"/>
                                          </p:val>
                                        </p:tav>
                                        <p:tav tm="100000">
                                          <p:val>
                                            <p:strVal val="#ppt_w"/>
                                          </p:val>
                                        </p:tav>
                                      </p:tavLst>
                                    </p:anim>
                                    <p:anim calcmode="lin" valueType="num">
                                      <p:cBhvr>
                                        <p:cTn id="566" dur="500" fill="hold"/>
                                        <p:tgtEl>
                                          <p:spTgt spid="105"/>
                                        </p:tgtEl>
                                        <p:attrNameLst>
                                          <p:attrName>ppt_h</p:attrName>
                                        </p:attrNameLst>
                                      </p:cBhvr>
                                      <p:tavLst>
                                        <p:tav tm="0">
                                          <p:val>
                                            <p:fltVal val="0"/>
                                          </p:val>
                                        </p:tav>
                                        <p:tav tm="100000">
                                          <p:val>
                                            <p:strVal val="#ppt_h"/>
                                          </p:val>
                                        </p:tav>
                                      </p:tavLst>
                                    </p:anim>
                                    <p:animEffect transition="in" filter="fade">
                                      <p:cBhvr>
                                        <p:cTn id="567" dur="500"/>
                                        <p:tgtEl>
                                          <p:spTgt spid="105"/>
                                        </p:tgtEl>
                                      </p:cBhvr>
                                    </p:animEffect>
                                  </p:childTnLst>
                                </p:cTn>
                              </p:par>
                            </p:childTnLst>
                          </p:cTn>
                        </p:par>
                        <p:par>
                          <p:cTn id="568" fill="hold">
                            <p:stCondLst>
                              <p:cond delay="2500"/>
                            </p:stCondLst>
                            <p:childTnLst>
                              <p:par>
                                <p:cTn id="569" presetID="53" presetClass="entr" presetSubtype="16" fill="hold" nodeType="afterEffect">
                                  <p:stCondLst>
                                    <p:cond delay="0"/>
                                  </p:stCondLst>
                                  <p:childTnLst>
                                    <p:set>
                                      <p:cBhvr>
                                        <p:cTn id="570" dur="1" fill="hold">
                                          <p:stCondLst>
                                            <p:cond delay="0"/>
                                          </p:stCondLst>
                                        </p:cTn>
                                        <p:tgtEl>
                                          <p:spTgt spid="107"/>
                                        </p:tgtEl>
                                        <p:attrNameLst>
                                          <p:attrName>style.visibility</p:attrName>
                                        </p:attrNameLst>
                                      </p:cBhvr>
                                      <p:to>
                                        <p:strVal val="visible"/>
                                      </p:to>
                                    </p:set>
                                    <p:anim calcmode="lin" valueType="num">
                                      <p:cBhvr>
                                        <p:cTn id="571" dur="500" fill="hold"/>
                                        <p:tgtEl>
                                          <p:spTgt spid="107"/>
                                        </p:tgtEl>
                                        <p:attrNameLst>
                                          <p:attrName>ppt_w</p:attrName>
                                        </p:attrNameLst>
                                      </p:cBhvr>
                                      <p:tavLst>
                                        <p:tav tm="0">
                                          <p:val>
                                            <p:fltVal val="0"/>
                                          </p:val>
                                        </p:tav>
                                        <p:tav tm="100000">
                                          <p:val>
                                            <p:strVal val="#ppt_w"/>
                                          </p:val>
                                        </p:tav>
                                      </p:tavLst>
                                    </p:anim>
                                    <p:anim calcmode="lin" valueType="num">
                                      <p:cBhvr>
                                        <p:cTn id="572" dur="500" fill="hold"/>
                                        <p:tgtEl>
                                          <p:spTgt spid="107"/>
                                        </p:tgtEl>
                                        <p:attrNameLst>
                                          <p:attrName>ppt_h</p:attrName>
                                        </p:attrNameLst>
                                      </p:cBhvr>
                                      <p:tavLst>
                                        <p:tav tm="0">
                                          <p:val>
                                            <p:fltVal val="0"/>
                                          </p:val>
                                        </p:tav>
                                        <p:tav tm="100000">
                                          <p:val>
                                            <p:strVal val="#ppt_h"/>
                                          </p:val>
                                        </p:tav>
                                      </p:tavLst>
                                    </p:anim>
                                    <p:animEffect transition="in" filter="fade">
                                      <p:cBhvr>
                                        <p:cTn id="573" dur="500"/>
                                        <p:tgtEl>
                                          <p:spTgt spid="107"/>
                                        </p:tgtEl>
                                      </p:cBhvr>
                                    </p:animEffect>
                                  </p:childTnLst>
                                </p:cTn>
                              </p:par>
                              <p:par>
                                <p:cTn id="574" presetID="53" presetClass="entr" presetSubtype="16" fill="hold" nodeType="withEffect">
                                  <p:stCondLst>
                                    <p:cond delay="0"/>
                                  </p:stCondLst>
                                  <p:childTnLst>
                                    <p:set>
                                      <p:cBhvr>
                                        <p:cTn id="575" dur="1" fill="hold">
                                          <p:stCondLst>
                                            <p:cond delay="0"/>
                                          </p:stCondLst>
                                        </p:cTn>
                                        <p:tgtEl>
                                          <p:spTgt spid="108"/>
                                        </p:tgtEl>
                                        <p:attrNameLst>
                                          <p:attrName>style.visibility</p:attrName>
                                        </p:attrNameLst>
                                      </p:cBhvr>
                                      <p:to>
                                        <p:strVal val="visible"/>
                                      </p:to>
                                    </p:set>
                                    <p:anim calcmode="lin" valueType="num">
                                      <p:cBhvr>
                                        <p:cTn id="576" dur="500" fill="hold"/>
                                        <p:tgtEl>
                                          <p:spTgt spid="108"/>
                                        </p:tgtEl>
                                        <p:attrNameLst>
                                          <p:attrName>ppt_w</p:attrName>
                                        </p:attrNameLst>
                                      </p:cBhvr>
                                      <p:tavLst>
                                        <p:tav tm="0">
                                          <p:val>
                                            <p:fltVal val="0"/>
                                          </p:val>
                                        </p:tav>
                                        <p:tav tm="100000">
                                          <p:val>
                                            <p:strVal val="#ppt_w"/>
                                          </p:val>
                                        </p:tav>
                                      </p:tavLst>
                                    </p:anim>
                                    <p:anim calcmode="lin" valueType="num">
                                      <p:cBhvr>
                                        <p:cTn id="577" dur="500" fill="hold"/>
                                        <p:tgtEl>
                                          <p:spTgt spid="108"/>
                                        </p:tgtEl>
                                        <p:attrNameLst>
                                          <p:attrName>ppt_h</p:attrName>
                                        </p:attrNameLst>
                                      </p:cBhvr>
                                      <p:tavLst>
                                        <p:tav tm="0">
                                          <p:val>
                                            <p:fltVal val="0"/>
                                          </p:val>
                                        </p:tav>
                                        <p:tav tm="100000">
                                          <p:val>
                                            <p:strVal val="#ppt_h"/>
                                          </p:val>
                                        </p:tav>
                                      </p:tavLst>
                                    </p:anim>
                                    <p:animEffect transition="in" filter="fade">
                                      <p:cBhvr>
                                        <p:cTn id="578" dur="500"/>
                                        <p:tgtEl>
                                          <p:spTgt spid="108"/>
                                        </p:tgtEl>
                                      </p:cBhvr>
                                    </p:animEffect>
                                  </p:childTnLst>
                                </p:cTn>
                              </p:par>
                              <p:par>
                                <p:cTn id="579" presetID="53" presetClass="entr" presetSubtype="16" fill="hold" nodeType="withEffect">
                                  <p:stCondLst>
                                    <p:cond delay="0"/>
                                  </p:stCondLst>
                                  <p:childTnLst>
                                    <p:set>
                                      <p:cBhvr>
                                        <p:cTn id="580" dur="1" fill="hold">
                                          <p:stCondLst>
                                            <p:cond delay="0"/>
                                          </p:stCondLst>
                                        </p:cTn>
                                        <p:tgtEl>
                                          <p:spTgt spid="109"/>
                                        </p:tgtEl>
                                        <p:attrNameLst>
                                          <p:attrName>style.visibility</p:attrName>
                                        </p:attrNameLst>
                                      </p:cBhvr>
                                      <p:to>
                                        <p:strVal val="visible"/>
                                      </p:to>
                                    </p:set>
                                    <p:anim calcmode="lin" valueType="num">
                                      <p:cBhvr>
                                        <p:cTn id="581" dur="500" fill="hold"/>
                                        <p:tgtEl>
                                          <p:spTgt spid="109"/>
                                        </p:tgtEl>
                                        <p:attrNameLst>
                                          <p:attrName>ppt_w</p:attrName>
                                        </p:attrNameLst>
                                      </p:cBhvr>
                                      <p:tavLst>
                                        <p:tav tm="0">
                                          <p:val>
                                            <p:fltVal val="0"/>
                                          </p:val>
                                        </p:tav>
                                        <p:tav tm="100000">
                                          <p:val>
                                            <p:strVal val="#ppt_w"/>
                                          </p:val>
                                        </p:tav>
                                      </p:tavLst>
                                    </p:anim>
                                    <p:anim calcmode="lin" valueType="num">
                                      <p:cBhvr>
                                        <p:cTn id="582" dur="500" fill="hold"/>
                                        <p:tgtEl>
                                          <p:spTgt spid="109"/>
                                        </p:tgtEl>
                                        <p:attrNameLst>
                                          <p:attrName>ppt_h</p:attrName>
                                        </p:attrNameLst>
                                      </p:cBhvr>
                                      <p:tavLst>
                                        <p:tav tm="0">
                                          <p:val>
                                            <p:fltVal val="0"/>
                                          </p:val>
                                        </p:tav>
                                        <p:tav tm="100000">
                                          <p:val>
                                            <p:strVal val="#ppt_h"/>
                                          </p:val>
                                        </p:tav>
                                      </p:tavLst>
                                    </p:anim>
                                    <p:animEffect transition="in" filter="fade">
                                      <p:cBhvr>
                                        <p:cTn id="583" dur="500"/>
                                        <p:tgtEl>
                                          <p:spTgt spid="109"/>
                                        </p:tgtEl>
                                      </p:cBhvr>
                                    </p:animEffect>
                                  </p:childTnLst>
                                </p:cTn>
                              </p:par>
                              <p:par>
                                <p:cTn id="584" presetID="53" presetClass="entr" presetSubtype="16" fill="hold" nodeType="withEffect">
                                  <p:stCondLst>
                                    <p:cond delay="0"/>
                                  </p:stCondLst>
                                  <p:childTnLst>
                                    <p:set>
                                      <p:cBhvr>
                                        <p:cTn id="585" dur="1" fill="hold">
                                          <p:stCondLst>
                                            <p:cond delay="0"/>
                                          </p:stCondLst>
                                        </p:cTn>
                                        <p:tgtEl>
                                          <p:spTgt spid="110"/>
                                        </p:tgtEl>
                                        <p:attrNameLst>
                                          <p:attrName>style.visibility</p:attrName>
                                        </p:attrNameLst>
                                      </p:cBhvr>
                                      <p:to>
                                        <p:strVal val="visible"/>
                                      </p:to>
                                    </p:set>
                                    <p:anim calcmode="lin" valueType="num">
                                      <p:cBhvr>
                                        <p:cTn id="586" dur="500" fill="hold"/>
                                        <p:tgtEl>
                                          <p:spTgt spid="110"/>
                                        </p:tgtEl>
                                        <p:attrNameLst>
                                          <p:attrName>ppt_w</p:attrName>
                                        </p:attrNameLst>
                                      </p:cBhvr>
                                      <p:tavLst>
                                        <p:tav tm="0">
                                          <p:val>
                                            <p:fltVal val="0"/>
                                          </p:val>
                                        </p:tav>
                                        <p:tav tm="100000">
                                          <p:val>
                                            <p:strVal val="#ppt_w"/>
                                          </p:val>
                                        </p:tav>
                                      </p:tavLst>
                                    </p:anim>
                                    <p:anim calcmode="lin" valueType="num">
                                      <p:cBhvr>
                                        <p:cTn id="587" dur="500" fill="hold"/>
                                        <p:tgtEl>
                                          <p:spTgt spid="110"/>
                                        </p:tgtEl>
                                        <p:attrNameLst>
                                          <p:attrName>ppt_h</p:attrName>
                                        </p:attrNameLst>
                                      </p:cBhvr>
                                      <p:tavLst>
                                        <p:tav tm="0">
                                          <p:val>
                                            <p:fltVal val="0"/>
                                          </p:val>
                                        </p:tav>
                                        <p:tav tm="100000">
                                          <p:val>
                                            <p:strVal val="#ppt_h"/>
                                          </p:val>
                                        </p:tav>
                                      </p:tavLst>
                                    </p:anim>
                                    <p:animEffect transition="in" filter="fade">
                                      <p:cBhvr>
                                        <p:cTn id="588" dur="500"/>
                                        <p:tgtEl>
                                          <p:spTgt spid="110"/>
                                        </p:tgtEl>
                                      </p:cBhvr>
                                    </p:animEffect>
                                  </p:childTnLst>
                                </p:cTn>
                              </p:par>
                              <p:par>
                                <p:cTn id="589" presetID="53" presetClass="entr" presetSubtype="16" fill="hold" nodeType="withEffect">
                                  <p:stCondLst>
                                    <p:cond delay="0"/>
                                  </p:stCondLst>
                                  <p:childTnLst>
                                    <p:set>
                                      <p:cBhvr>
                                        <p:cTn id="590" dur="1" fill="hold">
                                          <p:stCondLst>
                                            <p:cond delay="0"/>
                                          </p:stCondLst>
                                        </p:cTn>
                                        <p:tgtEl>
                                          <p:spTgt spid="111"/>
                                        </p:tgtEl>
                                        <p:attrNameLst>
                                          <p:attrName>style.visibility</p:attrName>
                                        </p:attrNameLst>
                                      </p:cBhvr>
                                      <p:to>
                                        <p:strVal val="visible"/>
                                      </p:to>
                                    </p:set>
                                    <p:anim calcmode="lin" valueType="num">
                                      <p:cBhvr>
                                        <p:cTn id="591" dur="500" fill="hold"/>
                                        <p:tgtEl>
                                          <p:spTgt spid="111"/>
                                        </p:tgtEl>
                                        <p:attrNameLst>
                                          <p:attrName>ppt_w</p:attrName>
                                        </p:attrNameLst>
                                      </p:cBhvr>
                                      <p:tavLst>
                                        <p:tav tm="0">
                                          <p:val>
                                            <p:fltVal val="0"/>
                                          </p:val>
                                        </p:tav>
                                        <p:tav tm="100000">
                                          <p:val>
                                            <p:strVal val="#ppt_w"/>
                                          </p:val>
                                        </p:tav>
                                      </p:tavLst>
                                    </p:anim>
                                    <p:anim calcmode="lin" valueType="num">
                                      <p:cBhvr>
                                        <p:cTn id="592" dur="500" fill="hold"/>
                                        <p:tgtEl>
                                          <p:spTgt spid="111"/>
                                        </p:tgtEl>
                                        <p:attrNameLst>
                                          <p:attrName>ppt_h</p:attrName>
                                        </p:attrNameLst>
                                      </p:cBhvr>
                                      <p:tavLst>
                                        <p:tav tm="0">
                                          <p:val>
                                            <p:fltVal val="0"/>
                                          </p:val>
                                        </p:tav>
                                        <p:tav tm="100000">
                                          <p:val>
                                            <p:strVal val="#ppt_h"/>
                                          </p:val>
                                        </p:tav>
                                      </p:tavLst>
                                    </p:anim>
                                    <p:animEffect transition="in" filter="fade">
                                      <p:cBhvr>
                                        <p:cTn id="593" dur="500"/>
                                        <p:tgtEl>
                                          <p:spTgt spid="111"/>
                                        </p:tgtEl>
                                      </p:cBhvr>
                                    </p:animEffect>
                                  </p:childTnLst>
                                </p:cTn>
                              </p:par>
                              <p:par>
                                <p:cTn id="594" presetID="53" presetClass="entr" presetSubtype="16" fill="hold" nodeType="withEffect">
                                  <p:stCondLst>
                                    <p:cond delay="0"/>
                                  </p:stCondLst>
                                  <p:childTnLst>
                                    <p:set>
                                      <p:cBhvr>
                                        <p:cTn id="595" dur="1" fill="hold">
                                          <p:stCondLst>
                                            <p:cond delay="0"/>
                                          </p:stCondLst>
                                        </p:cTn>
                                        <p:tgtEl>
                                          <p:spTgt spid="106"/>
                                        </p:tgtEl>
                                        <p:attrNameLst>
                                          <p:attrName>style.visibility</p:attrName>
                                        </p:attrNameLst>
                                      </p:cBhvr>
                                      <p:to>
                                        <p:strVal val="visible"/>
                                      </p:to>
                                    </p:set>
                                    <p:anim calcmode="lin" valueType="num">
                                      <p:cBhvr>
                                        <p:cTn id="596" dur="500" fill="hold"/>
                                        <p:tgtEl>
                                          <p:spTgt spid="106"/>
                                        </p:tgtEl>
                                        <p:attrNameLst>
                                          <p:attrName>ppt_w</p:attrName>
                                        </p:attrNameLst>
                                      </p:cBhvr>
                                      <p:tavLst>
                                        <p:tav tm="0">
                                          <p:val>
                                            <p:fltVal val="0"/>
                                          </p:val>
                                        </p:tav>
                                        <p:tav tm="100000">
                                          <p:val>
                                            <p:strVal val="#ppt_w"/>
                                          </p:val>
                                        </p:tav>
                                      </p:tavLst>
                                    </p:anim>
                                    <p:anim calcmode="lin" valueType="num">
                                      <p:cBhvr>
                                        <p:cTn id="597" dur="500" fill="hold"/>
                                        <p:tgtEl>
                                          <p:spTgt spid="106"/>
                                        </p:tgtEl>
                                        <p:attrNameLst>
                                          <p:attrName>ppt_h</p:attrName>
                                        </p:attrNameLst>
                                      </p:cBhvr>
                                      <p:tavLst>
                                        <p:tav tm="0">
                                          <p:val>
                                            <p:fltVal val="0"/>
                                          </p:val>
                                        </p:tav>
                                        <p:tav tm="100000">
                                          <p:val>
                                            <p:strVal val="#ppt_h"/>
                                          </p:val>
                                        </p:tav>
                                      </p:tavLst>
                                    </p:anim>
                                    <p:animEffect transition="in" filter="fade">
                                      <p:cBhvr>
                                        <p:cTn id="598" dur="500"/>
                                        <p:tgtEl>
                                          <p:spTgt spid="106"/>
                                        </p:tgtEl>
                                      </p:cBhvr>
                                    </p:animEffect>
                                  </p:childTnLst>
                                </p:cTn>
                              </p:par>
                              <p:par>
                                <p:cTn id="599" presetID="26" presetClass="emph" presetSubtype="0" repeatCount="indefinite" fill="hold" nodeType="withEffect">
                                  <p:stCondLst>
                                    <p:cond delay="0"/>
                                  </p:stCondLst>
                                  <p:childTnLst>
                                    <p:animEffect transition="out" filter="fade">
                                      <p:cBhvr>
                                        <p:cTn id="600" dur="500" tmFilter="0, 0; .2, .5; .8, .5; 1, 0"/>
                                        <p:tgtEl>
                                          <p:spTgt spid="107"/>
                                        </p:tgtEl>
                                      </p:cBhvr>
                                    </p:animEffect>
                                    <p:animScale>
                                      <p:cBhvr>
                                        <p:cTn id="601" dur="250" autoRev="1" fill="hold"/>
                                        <p:tgtEl>
                                          <p:spTgt spid="107"/>
                                        </p:tgtEl>
                                      </p:cBhvr>
                                      <p:by x="105000" y="105000"/>
                                    </p:animScale>
                                  </p:childTnLst>
                                </p:cTn>
                              </p:par>
                              <p:par>
                                <p:cTn id="602" presetID="26" presetClass="emph" presetSubtype="0" repeatCount="indefinite" fill="hold" nodeType="withEffect">
                                  <p:stCondLst>
                                    <p:cond delay="0"/>
                                  </p:stCondLst>
                                  <p:childTnLst>
                                    <p:animEffect transition="out" filter="fade">
                                      <p:cBhvr>
                                        <p:cTn id="603" dur="500" tmFilter="0, 0; .2, .5; .8, .5; 1, 0"/>
                                        <p:tgtEl>
                                          <p:spTgt spid="108"/>
                                        </p:tgtEl>
                                      </p:cBhvr>
                                    </p:animEffect>
                                    <p:animScale>
                                      <p:cBhvr>
                                        <p:cTn id="604" dur="250" autoRev="1" fill="hold"/>
                                        <p:tgtEl>
                                          <p:spTgt spid="108"/>
                                        </p:tgtEl>
                                      </p:cBhvr>
                                      <p:by x="105000" y="105000"/>
                                    </p:animScale>
                                  </p:childTnLst>
                                </p:cTn>
                              </p:par>
                              <p:par>
                                <p:cTn id="605" presetID="26" presetClass="emph" presetSubtype="0" repeatCount="indefinite" fill="hold" nodeType="withEffect">
                                  <p:stCondLst>
                                    <p:cond delay="0"/>
                                  </p:stCondLst>
                                  <p:childTnLst>
                                    <p:animEffect transition="out" filter="fade">
                                      <p:cBhvr>
                                        <p:cTn id="606" dur="500" tmFilter="0, 0; .2, .5; .8, .5; 1, 0"/>
                                        <p:tgtEl>
                                          <p:spTgt spid="109"/>
                                        </p:tgtEl>
                                      </p:cBhvr>
                                    </p:animEffect>
                                    <p:animScale>
                                      <p:cBhvr>
                                        <p:cTn id="607" dur="250" autoRev="1" fill="hold"/>
                                        <p:tgtEl>
                                          <p:spTgt spid="109"/>
                                        </p:tgtEl>
                                      </p:cBhvr>
                                      <p:by x="105000" y="105000"/>
                                    </p:animScale>
                                  </p:childTnLst>
                                </p:cTn>
                              </p:par>
                              <p:par>
                                <p:cTn id="608" presetID="26" presetClass="emph" presetSubtype="0" repeatCount="indefinite" fill="hold" nodeType="withEffect">
                                  <p:stCondLst>
                                    <p:cond delay="0"/>
                                  </p:stCondLst>
                                  <p:childTnLst>
                                    <p:animEffect transition="out" filter="fade">
                                      <p:cBhvr>
                                        <p:cTn id="609" dur="500" tmFilter="0, 0; .2, .5; .8, .5; 1, 0"/>
                                        <p:tgtEl>
                                          <p:spTgt spid="110"/>
                                        </p:tgtEl>
                                      </p:cBhvr>
                                    </p:animEffect>
                                    <p:animScale>
                                      <p:cBhvr>
                                        <p:cTn id="610" dur="250" autoRev="1" fill="hold"/>
                                        <p:tgtEl>
                                          <p:spTgt spid="110"/>
                                        </p:tgtEl>
                                      </p:cBhvr>
                                      <p:by x="105000" y="105000"/>
                                    </p:animScale>
                                  </p:childTnLst>
                                </p:cTn>
                              </p:par>
                              <p:par>
                                <p:cTn id="611" presetID="26" presetClass="emph" presetSubtype="0" repeatCount="indefinite" fill="hold" nodeType="withEffect">
                                  <p:stCondLst>
                                    <p:cond delay="0"/>
                                  </p:stCondLst>
                                  <p:childTnLst>
                                    <p:animEffect transition="out" filter="fade">
                                      <p:cBhvr>
                                        <p:cTn id="612" dur="500" tmFilter="0, 0; .2, .5; .8, .5; 1, 0"/>
                                        <p:tgtEl>
                                          <p:spTgt spid="111"/>
                                        </p:tgtEl>
                                      </p:cBhvr>
                                    </p:animEffect>
                                    <p:animScale>
                                      <p:cBhvr>
                                        <p:cTn id="613" dur="250" autoRev="1" fill="hold"/>
                                        <p:tgtEl>
                                          <p:spTgt spid="111"/>
                                        </p:tgtEl>
                                      </p:cBhvr>
                                      <p:by x="105000" y="105000"/>
                                    </p:animScale>
                                  </p:childTnLst>
                                </p:cTn>
                              </p:par>
                              <p:par>
                                <p:cTn id="614" presetID="26" presetClass="emph" presetSubtype="0" repeatCount="indefinite" fill="hold" nodeType="withEffect">
                                  <p:stCondLst>
                                    <p:cond delay="0"/>
                                  </p:stCondLst>
                                  <p:childTnLst>
                                    <p:animEffect transition="out" filter="fade">
                                      <p:cBhvr>
                                        <p:cTn id="615" dur="500" tmFilter="0, 0; .2, .5; .8, .5; 1, 0"/>
                                        <p:tgtEl>
                                          <p:spTgt spid="106"/>
                                        </p:tgtEl>
                                      </p:cBhvr>
                                    </p:animEffect>
                                    <p:animScale>
                                      <p:cBhvr>
                                        <p:cTn id="616" dur="250" autoRev="1" fill="hold"/>
                                        <p:tgtEl>
                                          <p:spTgt spid="106"/>
                                        </p:tgtEl>
                                      </p:cBhvr>
                                      <p:by x="105000" y="105000"/>
                                    </p:animScale>
                                  </p:childTnLst>
                                </p:cTn>
                              </p:par>
                            </p:childTnLst>
                          </p:cTn>
                        </p:par>
                      </p:childTnLst>
                    </p:cTn>
                  </p:par>
                  <p:par>
                    <p:cTn id="617" fill="hold">
                      <p:stCondLst>
                        <p:cond delay="indefinite"/>
                      </p:stCondLst>
                      <p:childTnLst>
                        <p:par>
                          <p:cTn id="618" fill="hold">
                            <p:stCondLst>
                              <p:cond delay="0"/>
                            </p:stCondLst>
                            <p:childTnLst>
                              <p:par>
                                <p:cTn id="619" presetID="53" presetClass="entr" presetSubtype="16" fill="hold" nodeType="clickEffect">
                                  <p:stCondLst>
                                    <p:cond delay="0"/>
                                  </p:stCondLst>
                                  <p:childTnLst>
                                    <p:set>
                                      <p:cBhvr>
                                        <p:cTn id="620" dur="1" fill="hold">
                                          <p:stCondLst>
                                            <p:cond delay="0"/>
                                          </p:stCondLst>
                                        </p:cTn>
                                        <p:tgtEl>
                                          <p:spTgt spid="126"/>
                                        </p:tgtEl>
                                        <p:attrNameLst>
                                          <p:attrName>style.visibility</p:attrName>
                                        </p:attrNameLst>
                                      </p:cBhvr>
                                      <p:to>
                                        <p:strVal val="visible"/>
                                      </p:to>
                                    </p:set>
                                    <p:anim calcmode="lin" valueType="num">
                                      <p:cBhvr>
                                        <p:cTn id="621" dur="500" fill="hold"/>
                                        <p:tgtEl>
                                          <p:spTgt spid="126"/>
                                        </p:tgtEl>
                                        <p:attrNameLst>
                                          <p:attrName>ppt_w</p:attrName>
                                        </p:attrNameLst>
                                      </p:cBhvr>
                                      <p:tavLst>
                                        <p:tav tm="0">
                                          <p:val>
                                            <p:fltVal val="0"/>
                                          </p:val>
                                        </p:tav>
                                        <p:tav tm="100000">
                                          <p:val>
                                            <p:strVal val="#ppt_w"/>
                                          </p:val>
                                        </p:tav>
                                      </p:tavLst>
                                    </p:anim>
                                    <p:anim calcmode="lin" valueType="num">
                                      <p:cBhvr>
                                        <p:cTn id="622" dur="500" fill="hold"/>
                                        <p:tgtEl>
                                          <p:spTgt spid="126"/>
                                        </p:tgtEl>
                                        <p:attrNameLst>
                                          <p:attrName>ppt_h</p:attrName>
                                        </p:attrNameLst>
                                      </p:cBhvr>
                                      <p:tavLst>
                                        <p:tav tm="0">
                                          <p:val>
                                            <p:fltVal val="0"/>
                                          </p:val>
                                        </p:tav>
                                        <p:tav tm="100000">
                                          <p:val>
                                            <p:strVal val="#ppt_h"/>
                                          </p:val>
                                        </p:tav>
                                      </p:tavLst>
                                    </p:anim>
                                    <p:animEffect transition="in" filter="fade">
                                      <p:cBhvr>
                                        <p:cTn id="623" dur="500"/>
                                        <p:tgtEl>
                                          <p:spTgt spid="126"/>
                                        </p:tgtEl>
                                      </p:cBhvr>
                                    </p:animEffect>
                                  </p:childTnLst>
                                </p:cTn>
                              </p:par>
                            </p:childTnLst>
                          </p:cTn>
                        </p:par>
                      </p:childTnLst>
                    </p:cTn>
                  </p:par>
                  <p:par>
                    <p:cTn id="624" fill="hold">
                      <p:stCondLst>
                        <p:cond delay="indefinite"/>
                      </p:stCondLst>
                      <p:childTnLst>
                        <p:par>
                          <p:cTn id="625" fill="hold">
                            <p:stCondLst>
                              <p:cond delay="0"/>
                            </p:stCondLst>
                            <p:childTnLst>
                              <p:par>
                                <p:cTn id="626" presetID="42" presetClass="path" presetSubtype="0" accel="50000" decel="50000" fill="hold" nodeType="clickEffect">
                                  <p:stCondLst>
                                    <p:cond delay="0"/>
                                  </p:stCondLst>
                                  <p:childTnLst>
                                    <p:animMotion origin="layout" path="M 2.22222E-6 1.67052E-6 L 0.41198 -0.40051 " pathEditMode="relative" rAng="0" ptsTypes="AA">
                                      <p:cBhvr>
                                        <p:cTn id="627" dur="2000" fill="hold"/>
                                        <p:tgtEl>
                                          <p:spTgt spid="126"/>
                                        </p:tgtEl>
                                        <p:attrNameLst>
                                          <p:attrName>ppt_x</p:attrName>
                                          <p:attrName>ppt_y</p:attrName>
                                        </p:attrNameLst>
                                      </p:cBhvr>
                                      <p:rCtr x="20590" y="-20037"/>
                                    </p:animMotion>
                                  </p:childTnLst>
                                </p:cTn>
                              </p:par>
                              <p:par>
                                <p:cTn id="628" presetID="6" presetClass="emph" presetSubtype="0" fill="hold" nodeType="withEffect">
                                  <p:stCondLst>
                                    <p:cond delay="0"/>
                                  </p:stCondLst>
                                  <p:childTnLst>
                                    <p:animScale>
                                      <p:cBhvr>
                                        <p:cTn id="629" dur="2000" fill="hold"/>
                                        <p:tgtEl>
                                          <p:spTgt spid="126"/>
                                        </p:tgtEl>
                                      </p:cBhvr>
                                      <p:by x="25000" y="25000"/>
                                    </p:animScale>
                                  </p:childTnLst>
                                </p:cTn>
                              </p:par>
                            </p:childTnLst>
                          </p:cTn>
                        </p:par>
                        <p:par>
                          <p:cTn id="630" fill="hold">
                            <p:stCondLst>
                              <p:cond delay="2000"/>
                            </p:stCondLst>
                            <p:childTnLst>
                              <p:par>
                                <p:cTn id="631" presetID="53" presetClass="entr" presetSubtype="16" fill="hold" grpId="0" nodeType="afterEffect">
                                  <p:stCondLst>
                                    <p:cond delay="0"/>
                                  </p:stCondLst>
                                  <p:childTnLst>
                                    <p:set>
                                      <p:cBhvr>
                                        <p:cTn id="632" dur="1" fill="hold">
                                          <p:stCondLst>
                                            <p:cond delay="0"/>
                                          </p:stCondLst>
                                        </p:cTn>
                                        <p:tgtEl>
                                          <p:spTgt spid="117"/>
                                        </p:tgtEl>
                                        <p:attrNameLst>
                                          <p:attrName>style.visibility</p:attrName>
                                        </p:attrNameLst>
                                      </p:cBhvr>
                                      <p:to>
                                        <p:strVal val="visible"/>
                                      </p:to>
                                    </p:set>
                                    <p:anim calcmode="lin" valueType="num">
                                      <p:cBhvr>
                                        <p:cTn id="633" dur="500" fill="hold"/>
                                        <p:tgtEl>
                                          <p:spTgt spid="117"/>
                                        </p:tgtEl>
                                        <p:attrNameLst>
                                          <p:attrName>ppt_w</p:attrName>
                                        </p:attrNameLst>
                                      </p:cBhvr>
                                      <p:tavLst>
                                        <p:tav tm="0">
                                          <p:val>
                                            <p:fltVal val="0"/>
                                          </p:val>
                                        </p:tav>
                                        <p:tav tm="100000">
                                          <p:val>
                                            <p:strVal val="#ppt_w"/>
                                          </p:val>
                                        </p:tav>
                                      </p:tavLst>
                                    </p:anim>
                                    <p:anim calcmode="lin" valueType="num">
                                      <p:cBhvr>
                                        <p:cTn id="634" dur="500" fill="hold"/>
                                        <p:tgtEl>
                                          <p:spTgt spid="117"/>
                                        </p:tgtEl>
                                        <p:attrNameLst>
                                          <p:attrName>ppt_h</p:attrName>
                                        </p:attrNameLst>
                                      </p:cBhvr>
                                      <p:tavLst>
                                        <p:tav tm="0">
                                          <p:val>
                                            <p:fltVal val="0"/>
                                          </p:val>
                                        </p:tav>
                                        <p:tav tm="100000">
                                          <p:val>
                                            <p:strVal val="#ppt_h"/>
                                          </p:val>
                                        </p:tav>
                                      </p:tavLst>
                                    </p:anim>
                                    <p:animEffect transition="in" filter="fade">
                                      <p:cBhvr>
                                        <p:cTn id="635" dur="500"/>
                                        <p:tgtEl>
                                          <p:spTgt spid="117"/>
                                        </p:tgtEl>
                                      </p:cBhvr>
                                    </p:animEffect>
                                  </p:childTnLst>
                                </p:cTn>
                              </p:par>
                            </p:childTnLst>
                          </p:cTn>
                        </p:par>
                        <p:par>
                          <p:cTn id="636" fill="hold">
                            <p:stCondLst>
                              <p:cond delay="2500"/>
                            </p:stCondLst>
                            <p:childTnLst>
                              <p:par>
                                <p:cTn id="637" presetID="53" presetClass="entr" presetSubtype="16" fill="hold" nodeType="afterEffect">
                                  <p:stCondLst>
                                    <p:cond delay="0"/>
                                  </p:stCondLst>
                                  <p:childTnLst>
                                    <p:set>
                                      <p:cBhvr>
                                        <p:cTn id="638" dur="1" fill="hold">
                                          <p:stCondLst>
                                            <p:cond delay="0"/>
                                          </p:stCondLst>
                                        </p:cTn>
                                        <p:tgtEl>
                                          <p:spTgt spid="118"/>
                                        </p:tgtEl>
                                        <p:attrNameLst>
                                          <p:attrName>style.visibility</p:attrName>
                                        </p:attrNameLst>
                                      </p:cBhvr>
                                      <p:to>
                                        <p:strVal val="visible"/>
                                      </p:to>
                                    </p:set>
                                    <p:anim calcmode="lin" valueType="num">
                                      <p:cBhvr>
                                        <p:cTn id="639" dur="500" fill="hold"/>
                                        <p:tgtEl>
                                          <p:spTgt spid="118"/>
                                        </p:tgtEl>
                                        <p:attrNameLst>
                                          <p:attrName>ppt_w</p:attrName>
                                        </p:attrNameLst>
                                      </p:cBhvr>
                                      <p:tavLst>
                                        <p:tav tm="0">
                                          <p:val>
                                            <p:fltVal val="0"/>
                                          </p:val>
                                        </p:tav>
                                        <p:tav tm="100000">
                                          <p:val>
                                            <p:strVal val="#ppt_w"/>
                                          </p:val>
                                        </p:tav>
                                      </p:tavLst>
                                    </p:anim>
                                    <p:anim calcmode="lin" valueType="num">
                                      <p:cBhvr>
                                        <p:cTn id="640" dur="500" fill="hold"/>
                                        <p:tgtEl>
                                          <p:spTgt spid="118"/>
                                        </p:tgtEl>
                                        <p:attrNameLst>
                                          <p:attrName>ppt_h</p:attrName>
                                        </p:attrNameLst>
                                      </p:cBhvr>
                                      <p:tavLst>
                                        <p:tav tm="0">
                                          <p:val>
                                            <p:fltVal val="0"/>
                                          </p:val>
                                        </p:tav>
                                        <p:tav tm="100000">
                                          <p:val>
                                            <p:strVal val="#ppt_h"/>
                                          </p:val>
                                        </p:tav>
                                      </p:tavLst>
                                    </p:anim>
                                    <p:animEffect transition="in" filter="fade">
                                      <p:cBhvr>
                                        <p:cTn id="641" dur="500"/>
                                        <p:tgtEl>
                                          <p:spTgt spid="118"/>
                                        </p:tgtEl>
                                      </p:cBhvr>
                                    </p:animEffect>
                                  </p:childTnLst>
                                </p:cTn>
                              </p:par>
                            </p:childTnLst>
                          </p:cTn>
                        </p:par>
                        <p:par>
                          <p:cTn id="642" fill="hold">
                            <p:stCondLst>
                              <p:cond delay="3000"/>
                            </p:stCondLst>
                            <p:childTnLst>
                              <p:par>
                                <p:cTn id="643" presetID="53" presetClass="entr" presetSubtype="16" fill="hold" nodeType="afterEffect">
                                  <p:stCondLst>
                                    <p:cond delay="0"/>
                                  </p:stCondLst>
                                  <p:childTnLst>
                                    <p:set>
                                      <p:cBhvr>
                                        <p:cTn id="644" dur="1" fill="hold">
                                          <p:stCondLst>
                                            <p:cond delay="0"/>
                                          </p:stCondLst>
                                        </p:cTn>
                                        <p:tgtEl>
                                          <p:spTgt spid="119"/>
                                        </p:tgtEl>
                                        <p:attrNameLst>
                                          <p:attrName>style.visibility</p:attrName>
                                        </p:attrNameLst>
                                      </p:cBhvr>
                                      <p:to>
                                        <p:strVal val="visible"/>
                                      </p:to>
                                    </p:set>
                                    <p:anim calcmode="lin" valueType="num">
                                      <p:cBhvr>
                                        <p:cTn id="645" dur="500" fill="hold"/>
                                        <p:tgtEl>
                                          <p:spTgt spid="119"/>
                                        </p:tgtEl>
                                        <p:attrNameLst>
                                          <p:attrName>ppt_w</p:attrName>
                                        </p:attrNameLst>
                                      </p:cBhvr>
                                      <p:tavLst>
                                        <p:tav tm="0">
                                          <p:val>
                                            <p:fltVal val="0"/>
                                          </p:val>
                                        </p:tav>
                                        <p:tav tm="100000">
                                          <p:val>
                                            <p:strVal val="#ppt_w"/>
                                          </p:val>
                                        </p:tav>
                                      </p:tavLst>
                                    </p:anim>
                                    <p:anim calcmode="lin" valueType="num">
                                      <p:cBhvr>
                                        <p:cTn id="646" dur="500" fill="hold"/>
                                        <p:tgtEl>
                                          <p:spTgt spid="119"/>
                                        </p:tgtEl>
                                        <p:attrNameLst>
                                          <p:attrName>ppt_h</p:attrName>
                                        </p:attrNameLst>
                                      </p:cBhvr>
                                      <p:tavLst>
                                        <p:tav tm="0">
                                          <p:val>
                                            <p:fltVal val="0"/>
                                          </p:val>
                                        </p:tav>
                                        <p:tav tm="100000">
                                          <p:val>
                                            <p:strVal val="#ppt_h"/>
                                          </p:val>
                                        </p:tav>
                                      </p:tavLst>
                                    </p:anim>
                                    <p:animEffect transition="in" filter="fade">
                                      <p:cBhvr>
                                        <p:cTn id="647" dur="500"/>
                                        <p:tgtEl>
                                          <p:spTgt spid="119"/>
                                        </p:tgtEl>
                                      </p:cBhvr>
                                    </p:animEffect>
                                  </p:childTnLst>
                                </p:cTn>
                              </p:par>
                              <p:par>
                                <p:cTn id="648" presetID="53" presetClass="entr" presetSubtype="16" fill="hold" nodeType="withEffect">
                                  <p:stCondLst>
                                    <p:cond delay="0"/>
                                  </p:stCondLst>
                                  <p:childTnLst>
                                    <p:set>
                                      <p:cBhvr>
                                        <p:cTn id="649" dur="1" fill="hold">
                                          <p:stCondLst>
                                            <p:cond delay="0"/>
                                          </p:stCondLst>
                                        </p:cTn>
                                        <p:tgtEl>
                                          <p:spTgt spid="120"/>
                                        </p:tgtEl>
                                        <p:attrNameLst>
                                          <p:attrName>style.visibility</p:attrName>
                                        </p:attrNameLst>
                                      </p:cBhvr>
                                      <p:to>
                                        <p:strVal val="visible"/>
                                      </p:to>
                                    </p:set>
                                    <p:anim calcmode="lin" valueType="num">
                                      <p:cBhvr>
                                        <p:cTn id="650" dur="500" fill="hold"/>
                                        <p:tgtEl>
                                          <p:spTgt spid="120"/>
                                        </p:tgtEl>
                                        <p:attrNameLst>
                                          <p:attrName>ppt_w</p:attrName>
                                        </p:attrNameLst>
                                      </p:cBhvr>
                                      <p:tavLst>
                                        <p:tav tm="0">
                                          <p:val>
                                            <p:fltVal val="0"/>
                                          </p:val>
                                        </p:tav>
                                        <p:tav tm="100000">
                                          <p:val>
                                            <p:strVal val="#ppt_w"/>
                                          </p:val>
                                        </p:tav>
                                      </p:tavLst>
                                    </p:anim>
                                    <p:anim calcmode="lin" valueType="num">
                                      <p:cBhvr>
                                        <p:cTn id="651" dur="500" fill="hold"/>
                                        <p:tgtEl>
                                          <p:spTgt spid="120"/>
                                        </p:tgtEl>
                                        <p:attrNameLst>
                                          <p:attrName>ppt_h</p:attrName>
                                        </p:attrNameLst>
                                      </p:cBhvr>
                                      <p:tavLst>
                                        <p:tav tm="0">
                                          <p:val>
                                            <p:fltVal val="0"/>
                                          </p:val>
                                        </p:tav>
                                        <p:tav tm="100000">
                                          <p:val>
                                            <p:strVal val="#ppt_h"/>
                                          </p:val>
                                        </p:tav>
                                      </p:tavLst>
                                    </p:anim>
                                    <p:animEffect transition="in" filter="fade">
                                      <p:cBhvr>
                                        <p:cTn id="652" dur="500"/>
                                        <p:tgtEl>
                                          <p:spTgt spid="120"/>
                                        </p:tgtEl>
                                      </p:cBhvr>
                                    </p:animEffect>
                                  </p:childTnLst>
                                </p:cTn>
                              </p:par>
                              <p:par>
                                <p:cTn id="653" presetID="53" presetClass="entr" presetSubtype="16" fill="hold" nodeType="withEffect">
                                  <p:stCondLst>
                                    <p:cond delay="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500" fill="hold"/>
                                        <p:tgtEl>
                                          <p:spTgt spid="121"/>
                                        </p:tgtEl>
                                        <p:attrNameLst>
                                          <p:attrName>ppt_w</p:attrName>
                                        </p:attrNameLst>
                                      </p:cBhvr>
                                      <p:tavLst>
                                        <p:tav tm="0">
                                          <p:val>
                                            <p:fltVal val="0"/>
                                          </p:val>
                                        </p:tav>
                                        <p:tav tm="100000">
                                          <p:val>
                                            <p:strVal val="#ppt_w"/>
                                          </p:val>
                                        </p:tav>
                                      </p:tavLst>
                                    </p:anim>
                                    <p:anim calcmode="lin" valueType="num">
                                      <p:cBhvr>
                                        <p:cTn id="656" dur="500" fill="hold"/>
                                        <p:tgtEl>
                                          <p:spTgt spid="121"/>
                                        </p:tgtEl>
                                        <p:attrNameLst>
                                          <p:attrName>ppt_h</p:attrName>
                                        </p:attrNameLst>
                                      </p:cBhvr>
                                      <p:tavLst>
                                        <p:tav tm="0">
                                          <p:val>
                                            <p:fltVal val="0"/>
                                          </p:val>
                                        </p:tav>
                                        <p:tav tm="100000">
                                          <p:val>
                                            <p:strVal val="#ppt_h"/>
                                          </p:val>
                                        </p:tav>
                                      </p:tavLst>
                                    </p:anim>
                                    <p:animEffect transition="in" filter="fade">
                                      <p:cBhvr>
                                        <p:cTn id="657" dur="500"/>
                                        <p:tgtEl>
                                          <p:spTgt spid="121"/>
                                        </p:tgtEl>
                                      </p:cBhvr>
                                    </p:animEffect>
                                  </p:childTnLst>
                                </p:cTn>
                              </p:par>
                              <p:par>
                                <p:cTn id="658" presetID="53" presetClass="entr" presetSubtype="16" fill="hold" nodeType="withEffect">
                                  <p:stCondLst>
                                    <p:cond delay="0"/>
                                  </p:stCondLst>
                                  <p:childTnLst>
                                    <p:set>
                                      <p:cBhvr>
                                        <p:cTn id="659" dur="1" fill="hold">
                                          <p:stCondLst>
                                            <p:cond delay="0"/>
                                          </p:stCondLst>
                                        </p:cTn>
                                        <p:tgtEl>
                                          <p:spTgt spid="122"/>
                                        </p:tgtEl>
                                        <p:attrNameLst>
                                          <p:attrName>style.visibility</p:attrName>
                                        </p:attrNameLst>
                                      </p:cBhvr>
                                      <p:to>
                                        <p:strVal val="visible"/>
                                      </p:to>
                                    </p:set>
                                    <p:anim calcmode="lin" valueType="num">
                                      <p:cBhvr>
                                        <p:cTn id="660" dur="500" fill="hold"/>
                                        <p:tgtEl>
                                          <p:spTgt spid="122"/>
                                        </p:tgtEl>
                                        <p:attrNameLst>
                                          <p:attrName>ppt_w</p:attrName>
                                        </p:attrNameLst>
                                      </p:cBhvr>
                                      <p:tavLst>
                                        <p:tav tm="0">
                                          <p:val>
                                            <p:fltVal val="0"/>
                                          </p:val>
                                        </p:tav>
                                        <p:tav tm="100000">
                                          <p:val>
                                            <p:strVal val="#ppt_w"/>
                                          </p:val>
                                        </p:tav>
                                      </p:tavLst>
                                    </p:anim>
                                    <p:anim calcmode="lin" valueType="num">
                                      <p:cBhvr>
                                        <p:cTn id="661" dur="500" fill="hold"/>
                                        <p:tgtEl>
                                          <p:spTgt spid="122"/>
                                        </p:tgtEl>
                                        <p:attrNameLst>
                                          <p:attrName>ppt_h</p:attrName>
                                        </p:attrNameLst>
                                      </p:cBhvr>
                                      <p:tavLst>
                                        <p:tav tm="0">
                                          <p:val>
                                            <p:fltVal val="0"/>
                                          </p:val>
                                        </p:tav>
                                        <p:tav tm="100000">
                                          <p:val>
                                            <p:strVal val="#ppt_h"/>
                                          </p:val>
                                        </p:tav>
                                      </p:tavLst>
                                    </p:anim>
                                    <p:animEffect transition="in" filter="fade">
                                      <p:cBhvr>
                                        <p:cTn id="662" dur="500"/>
                                        <p:tgtEl>
                                          <p:spTgt spid="122"/>
                                        </p:tgtEl>
                                      </p:cBhvr>
                                    </p:animEffect>
                                  </p:childTnLst>
                                </p:cTn>
                              </p:par>
                              <p:par>
                                <p:cTn id="663" presetID="53" presetClass="entr" presetSubtype="16" fill="hold" nodeType="withEffect">
                                  <p:stCondLst>
                                    <p:cond delay="0"/>
                                  </p:stCondLst>
                                  <p:childTnLst>
                                    <p:set>
                                      <p:cBhvr>
                                        <p:cTn id="664" dur="1" fill="hold">
                                          <p:stCondLst>
                                            <p:cond delay="0"/>
                                          </p:stCondLst>
                                        </p:cTn>
                                        <p:tgtEl>
                                          <p:spTgt spid="123"/>
                                        </p:tgtEl>
                                        <p:attrNameLst>
                                          <p:attrName>style.visibility</p:attrName>
                                        </p:attrNameLst>
                                      </p:cBhvr>
                                      <p:to>
                                        <p:strVal val="visible"/>
                                      </p:to>
                                    </p:set>
                                    <p:anim calcmode="lin" valueType="num">
                                      <p:cBhvr>
                                        <p:cTn id="665" dur="500" fill="hold"/>
                                        <p:tgtEl>
                                          <p:spTgt spid="123"/>
                                        </p:tgtEl>
                                        <p:attrNameLst>
                                          <p:attrName>ppt_w</p:attrName>
                                        </p:attrNameLst>
                                      </p:cBhvr>
                                      <p:tavLst>
                                        <p:tav tm="0">
                                          <p:val>
                                            <p:fltVal val="0"/>
                                          </p:val>
                                        </p:tav>
                                        <p:tav tm="100000">
                                          <p:val>
                                            <p:strVal val="#ppt_w"/>
                                          </p:val>
                                        </p:tav>
                                      </p:tavLst>
                                    </p:anim>
                                    <p:anim calcmode="lin" valueType="num">
                                      <p:cBhvr>
                                        <p:cTn id="666" dur="500" fill="hold"/>
                                        <p:tgtEl>
                                          <p:spTgt spid="123"/>
                                        </p:tgtEl>
                                        <p:attrNameLst>
                                          <p:attrName>ppt_h</p:attrName>
                                        </p:attrNameLst>
                                      </p:cBhvr>
                                      <p:tavLst>
                                        <p:tav tm="0">
                                          <p:val>
                                            <p:fltVal val="0"/>
                                          </p:val>
                                        </p:tav>
                                        <p:tav tm="100000">
                                          <p:val>
                                            <p:strVal val="#ppt_h"/>
                                          </p:val>
                                        </p:tav>
                                      </p:tavLst>
                                    </p:anim>
                                    <p:animEffect transition="in" filter="fade">
                                      <p:cBhvr>
                                        <p:cTn id="667" dur="500"/>
                                        <p:tgtEl>
                                          <p:spTgt spid="123"/>
                                        </p:tgtEl>
                                      </p:cBhvr>
                                    </p:animEffect>
                                  </p:childTnLst>
                                </p:cTn>
                              </p:par>
                              <p:par>
                                <p:cTn id="668" presetID="53" presetClass="entr" presetSubtype="16" fill="hold" nodeType="withEffect">
                                  <p:stCondLst>
                                    <p:cond delay="0"/>
                                  </p:stCondLst>
                                  <p:childTnLst>
                                    <p:set>
                                      <p:cBhvr>
                                        <p:cTn id="669" dur="1" fill="hold">
                                          <p:stCondLst>
                                            <p:cond delay="0"/>
                                          </p:stCondLst>
                                        </p:cTn>
                                        <p:tgtEl>
                                          <p:spTgt spid="124"/>
                                        </p:tgtEl>
                                        <p:attrNameLst>
                                          <p:attrName>style.visibility</p:attrName>
                                        </p:attrNameLst>
                                      </p:cBhvr>
                                      <p:to>
                                        <p:strVal val="visible"/>
                                      </p:to>
                                    </p:set>
                                    <p:anim calcmode="lin" valueType="num">
                                      <p:cBhvr>
                                        <p:cTn id="670" dur="500" fill="hold"/>
                                        <p:tgtEl>
                                          <p:spTgt spid="124"/>
                                        </p:tgtEl>
                                        <p:attrNameLst>
                                          <p:attrName>ppt_w</p:attrName>
                                        </p:attrNameLst>
                                      </p:cBhvr>
                                      <p:tavLst>
                                        <p:tav tm="0">
                                          <p:val>
                                            <p:fltVal val="0"/>
                                          </p:val>
                                        </p:tav>
                                        <p:tav tm="100000">
                                          <p:val>
                                            <p:strVal val="#ppt_w"/>
                                          </p:val>
                                        </p:tav>
                                      </p:tavLst>
                                    </p:anim>
                                    <p:anim calcmode="lin" valueType="num">
                                      <p:cBhvr>
                                        <p:cTn id="671" dur="500" fill="hold"/>
                                        <p:tgtEl>
                                          <p:spTgt spid="124"/>
                                        </p:tgtEl>
                                        <p:attrNameLst>
                                          <p:attrName>ppt_h</p:attrName>
                                        </p:attrNameLst>
                                      </p:cBhvr>
                                      <p:tavLst>
                                        <p:tav tm="0">
                                          <p:val>
                                            <p:fltVal val="0"/>
                                          </p:val>
                                        </p:tav>
                                        <p:tav tm="100000">
                                          <p:val>
                                            <p:strVal val="#ppt_h"/>
                                          </p:val>
                                        </p:tav>
                                      </p:tavLst>
                                    </p:anim>
                                    <p:animEffect transition="in" filter="fade">
                                      <p:cBhvr>
                                        <p:cTn id="672" dur="500"/>
                                        <p:tgtEl>
                                          <p:spTgt spid="124"/>
                                        </p:tgtEl>
                                      </p:cBhvr>
                                    </p:animEffect>
                                  </p:childTnLst>
                                </p:cTn>
                              </p:par>
                              <p:par>
                                <p:cTn id="673" presetID="53" presetClass="entr" presetSubtype="16" fill="hold" nodeType="withEffect">
                                  <p:stCondLst>
                                    <p:cond delay="0"/>
                                  </p:stCondLst>
                                  <p:childTnLst>
                                    <p:set>
                                      <p:cBhvr>
                                        <p:cTn id="674" dur="1" fill="hold">
                                          <p:stCondLst>
                                            <p:cond delay="0"/>
                                          </p:stCondLst>
                                        </p:cTn>
                                        <p:tgtEl>
                                          <p:spTgt spid="125"/>
                                        </p:tgtEl>
                                        <p:attrNameLst>
                                          <p:attrName>style.visibility</p:attrName>
                                        </p:attrNameLst>
                                      </p:cBhvr>
                                      <p:to>
                                        <p:strVal val="visible"/>
                                      </p:to>
                                    </p:set>
                                    <p:anim calcmode="lin" valueType="num">
                                      <p:cBhvr>
                                        <p:cTn id="675" dur="500" fill="hold"/>
                                        <p:tgtEl>
                                          <p:spTgt spid="125"/>
                                        </p:tgtEl>
                                        <p:attrNameLst>
                                          <p:attrName>ppt_w</p:attrName>
                                        </p:attrNameLst>
                                      </p:cBhvr>
                                      <p:tavLst>
                                        <p:tav tm="0">
                                          <p:val>
                                            <p:fltVal val="0"/>
                                          </p:val>
                                        </p:tav>
                                        <p:tav tm="100000">
                                          <p:val>
                                            <p:strVal val="#ppt_w"/>
                                          </p:val>
                                        </p:tav>
                                      </p:tavLst>
                                    </p:anim>
                                    <p:anim calcmode="lin" valueType="num">
                                      <p:cBhvr>
                                        <p:cTn id="676" dur="500" fill="hold"/>
                                        <p:tgtEl>
                                          <p:spTgt spid="125"/>
                                        </p:tgtEl>
                                        <p:attrNameLst>
                                          <p:attrName>ppt_h</p:attrName>
                                        </p:attrNameLst>
                                      </p:cBhvr>
                                      <p:tavLst>
                                        <p:tav tm="0">
                                          <p:val>
                                            <p:fltVal val="0"/>
                                          </p:val>
                                        </p:tav>
                                        <p:tav tm="100000">
                                          <p:val>
                                            <p:strVal val="#ppt_h"/>
                                          </p:val>
                                        </p:tav>
                                      </p:tavLst>
                                    </p:anim>
                                    <p:animEffect transition="in" filter="fade">
                                      <p:cBhvr>
                                        <p:cTn id="677" dur="500"/>
                                        <p:tgtEl>
                                          <p:spTgt spid="125"/>
                                        </p:tgtEl>
                                      </p:cBhvr>
                                    </p:animEffect>
                                  </p:childTnLst>
                                </p:cTn>
                              </p:par>
                            </p:childTnLst>
                          </p:cTn>
                        </p:par>
                        <p:par>
                          <p:cTn id="678" fill="hold">
                            <p:stCondLst>
                              <p:cond delay="3500"/>
                            </p:stCondLst>
                            <p:childTnLst>
                              <p:par>
                                <p:cTn id="679" presetID="26" presetClass="emph" presetSubtype="0" repeatCount="indefinite" fill="hold" nodeType="afterEffect">
                                  <p:stCondLst>
                                    <p:cond delay="0"/>
                                  </p:stCondLst>
                                  <p:childTnLst>
                                    <p:animEffect transition="out" filter="fade">
                                      <p:cBhvr>
                                        <p:cTn id="680" dur="500" tmFilter="0, 0; .2, .5; .8, .5; 1, 0"/>
                                        <p:tgtEl>
                                          <p:spTgt spid="119"/>
                                        </p:tgtEl>
                                      </p:cBhvr>
                                    </p:animEffect>
                                    <p:animScale>
                                      <p:cBhvr>
                                        <p:cTn id="681" dur="250" autoRev="1" fill="hold"/>
                                        <p:tgtEl>
                                          <p:spTgt spid="119"/>
                                        </p:tgtEl>
                                      </p:cBhvr>
                                      <p:by x="105000" y="105000"/>
                                    </p:animScale>
                                  </p:childTnLst>
                                </p:cTn>
                              </p:par>
                              <p:par>
                                <p:cTn id="682" presetID="26" presetClass="emph" presetSubtype="0" repeatCount="indefinite" fill="hold" nodeType="withEffect">
                                  <p:stCondLst>
                                    <p:cond delay="0"/>
                                  </p:stCondLst>
                                  <p:childTnLst>
                                    <p:animEffect transition="out" filter="fade">
                                      <p:cBhvr>
                                        <p:cTn id="683" dur="500" tmFilter="0, 0; .2, .5; .8, .5; 1, 0"/>
                                        <p:tgtEl>
                                          <p:spTgt spid="120"/>
                                        </p:tgtEl>
                                      </p:cBhvr>
                                    </p:animEffect>
                                    <p:animScale>
                                      <p:cBhvr>
                                        <p:cTn id="684" dur="250" autoRev="1" fill="hold"/>
                                        <p:tgtEl>
                                          <p:spTgt spid="120"/>
                                        </p:tgtEl>
                                      </p:cBhvr>
                                      <p:by x="105000" y="105000"/>
                                    </p:animScale>
                                  </p:childTnLst>
                                </p:cTn>
                              </p:par>
                              <p:par>
                                <p:cTn id="685" presetID="26" presetClass="emph" presetSubtype="0" repeatCount="indefinite" fill="hold" nodeType="withEffect">
                                  <p:stCondLst>
                                    <p:cond delay="0"/>
                                  </p:stCondLst>
                                  <p:childTnLst>
                                    <p:animEffect transition="out" filter="fade">
                                      <p:cBhvr>
                                        <p:cTn id="686" dur="500" tmFilter="0, 0; .2, .5; .8, .5; 1, 0"/>
                                        <p:tgtEl>
                                          <p:spTgt spid="121"/>
                                        </p:tgtEl>
                                      </p:cBhvr>
                                    </p:animEffect>
                                    <p:animScale>
                                      <p:cBhvr>
                                        <p:cTn id="687" dur="250" autoRev="1" fill="hold"/>
                                        <p:tgtEl>
                                          <p:spTgt spid="121"/>
                                        </p:tgtEl>
                                      </p:cBhvr>
                                      <p:by x="105000" y="105000"/>
                                    </p:animScale>
                                  </p:childTnLst>
                                </p:cTn>
                              </p:par>
                              <p:par>
                                <p:cTn id="688" presetID="26" presetClass="emph" presetSubtype="0" repeatCount="indefinite" fill="hold" nodeType="withEffect">
                                  <p:stCondLst>
                                    <p:cond delay="0"/>
                                  </p:stCondLst>
                                  <p:childTnLst>
                                    <p:animEffect transition="out" filter="fade">
                                      <p:cBhvr>
                                        <p:cTn id="689" dur="500" tmFilter="0, 0; .2, .5; .8, .5; 1, 0"/>
                                        <p:tgtEl>
                                          <p:spTgt spid="122"/>
                                        </p:tgtEl>
                                      </p:cBhvr>
                                    </p:animEffect>
                                    <p:animScale>
                                      <p:cBhvr>
                                        <p:cTn id="690" dur="250" autoRev="1" fill="hold"/>
                                        <p:tgtEl>
                                          <p:spTgt spid="122"/>
                                        </p:tgtEl>
                                      </p:cBhvr>
                                      <p:by x="105000" y="105000"/>
                                    </p:animScale>
                                  </p:childTnLst>
                                </p:cTn>
                              </p:par>
                              <p:par>
                                <p:cTn id="691" presetID="26" presetClass="emph" presetSubtype="0" repeatCount="indefinite" fill="hold" nodeType="withEffect">
                                  <p:stCondLst>
                                    <p:cond delay="0"/>
                                  </p:stCondLst>
                                  <p:childTnLst>
                                    <p:animEffect transition="out" filter="fade">
                                      <p:cBhvr>
                                        <p:cTn id="692" dur="500" tmFilter="0, 0; .2, .5; .8, .5; 1, 0"/>
                                        <p:tgtEl>
                                          <p:spTgt spid="123"/>
                                        </p:tgtEl>
                                      </p:cBhvr>
                                    </p:animEffect>
                                    <p:animScale>
                                      <p:cBhvr>
                                        <p:cTn id="693" dur="250" autoRev="1" fill="hold"/>
                                        <p:tgtEl>
                                          <p:spTgt spid="123"/>
                                        </p:tgtEl>
                                      </p:cBhvr>
                                      <p:by x="105000" y="105000"/>
                                    </p:animScale>
                                  </p:childTnLst>
                                </p:cTn>
                              </p:par>
                              <p:par>
                                <p:cTn id="694" presetID="26" presetClass="emph" presetSubtype="0" repeatCount="indefinite" fill="hold" nodeType="withEffect">
                                  <p:stCondLst>
                                    <p:cond delay="0"/>
                                  </p:stCondLst>
                                  <p:childTnLst>
                                    <p:animEffect transition="out" filter="fade">
                                      <p:cBhvr>
                                        <p:cTn id="695" dur="500" tmFilter="0, 0; .2, .5; .8, .5; 1, 0"/>
                                        <p:tgtEl>
                                          <p:spTgt spid="124"/>
                                        </p:tgtEl>
                                      </p:cBhvr>
                                    </p:animEffect>
                                    <p:animScale>
                                      <p:cBhvr>
                                        <p:cTn id="696" dur="250" autoRev="1" fill="hold"/>
                                        <p:tgtEl>
                                          <p:spTgt spid="124"/>
                                        </p:tgtEl>
                                      </p:cBhvr>
                                      <p:by x="105000" y="105000"/>
                                    </p:animScale>
                                  </p:childTnLst>
                                </p:cTn>
                              </p:par>
                              <p:par>
                                <p:cTn id="697" presetID="26" presetClass="emph" presetSubtype="0" repeatCount="indefinite" fill="hold" nodeType="withEffect">
                                  <p:stCondLst>
                                    <p:cond delay="0"/>
                                  </p:stCondLst>
                                  <p:childTnLst>
                                    <p:animEffect transition="out" filter="fade">
                                      <p:cBhvr>
                                        <p:cTn id="698" dur="500" tmFilter="0, 0; .2, .5; .8, .5; 1, 0"/>
                                        <p:tgtEl>
                                          <p:spTgt spid="125"/>
                                        </p:tgtEl>
                                      </p:cBhvr>
                                    </p:animEffect>
                                    <p:animScale>
                                      <p:cBhvr>
                                        <p:cTn id="699" dur="250" autoRev="1" fill="hold"/>
                                        <p:tgtEl>
                                          <p:spTgt spid="125"/>
                                        </p:tgtEl>
                                      </p:cBhvr>
                                      <p:by x="105000" y="105000"/>
                                    </p:animScale>
                                  </p:childTnLst>
                                </p:cTn>
                              </p:par>
                              <p:par>
                                <p:cTn id="700" presetID="26" presetClass="emph" presetSubtype="0" repeatCount="indefinite" fill="hold" nodeType="withEffect">
                                  <p:stCondLst>
                                    <p:cond delay="0"/>
                                  </p:stCondLst>
                                  <p:childTnLst>
                                    <p:animEffect transition="out" filter="fade">
                                      <p:cBhvr>
                                        <p:cTn id="701" dur="500" tmFilter="0, 0; .2, .5; .8, .5; 1, 0"/>
                                        <p:tgtEl>
                                          <p:spTgt spid="118"/>
                                        </p:tgtEl>
                                      </p:cBhvr>
                                    </p:animEffect>
                                    <p:animScale>
                                      <p:cBhvr>
                                        <p:cTn id="702" dur="25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animBg="1"/>
      <p:bldP spid="64" grpId="0" animBg="1"/>
      <p:bldP spid="80" grpId="0" animBg="1"/>
      <p:bldP spid="105" grpId="0" animBg="1"/>
      <p:bldP spid="1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6732778" y="627054"/>
            <a:ext cx="2196000" cy="5484186"/>
            <a:chOff x="6732778" y="627054"/>
            <a:chExt cx="2196000" cy="5484186"/>
          </a:xfrm>
        </p:grpSpPr>
        <p:sp>
          <p:nvSpPr>
            <p:cNvPr id="12" name="TextBox 11"/>
            <p:cNvSpPr txBox="1"/>
            <p:nvPr/>
          </p:nvSpPr>
          <p:spPr>
            <a:xfrm>
              <a:off x="6732778" y="627054"/>
              <a:ext cx="2196000" cy="338554"/>
            </a:xfrm>
            <a:prstGeom prst="rect">
              <a:avLst/>
            </a:prstGeom>
            <a:solidFill>
              <a:schemeClr val="accent3">
                <a:lumMod val="60000"/>
                <a:lumOff val="40000"/>
              </a:schemeClr>
            </a:solidFill>
          </p:spPr>
          <p:txBody>
            <a:bodyPr wrap="square" rtlCol="0">
              <a:spAutoFit/>
            </a:bodyPr>
            <a:lstStyle/>
            <a:p>
              <a:pPr algn="ctr"/>
              <a:r>
                <a:rPr lang="en-US" sz="1600" b="1" dirty="0">
                  <a:latin typeface="Aharoni" panose="02010803020104030203" pitchFamily="2" charset="-79"/>
                  <a:cs typeface="Aharoni" panose="02010803020104030203" pitchFamily="2" charset="-79"/>
                </a:rPr>
                <a:t>Natural land cover </a:t>
              </a:r>
              <a:r>
                <a:rPr lang="el-GR" sz="1600" b="1" dirty="0">
                  <a:latin typeface="Aharoni" panose="02010803020104030203" pitchFamily="2" charset="-79"/>
                  <a:cs typeface="Aharoni" panose="02010803020104030203" pitchFamily="2" charset="-79"/>
                </a:rPr>
                <a:t>Δ</a:t>
              </a:r>
              <a:endParaRPr lang="en-US" sz="1600" b="1" dirty="0">
                <a:latin typeface="Aharoni" panose="02010803020104030203" pitchFamily="2" charset="-79"/>
                <a:cs typeface="Aharoni" panose="02010803020104030203" pitchFamily="2" charset="-79"/>
              </a:endParaRPr>
            </a:p>
          </p:txBody>
        </p:sp>
        <p:cxnSp>
          <p:nvCxnSpPr>
            <p:cNvPr id="54" name="Straight Arrow Connector 53"/>
            <p:cNvCxnSpPr/>
            <p:nvPr/>
          </p:nvCxnSpPr>
          <p:spPr>
            <a:xfrm flipH="1" flipV="1">
              <a:off x="8869680" y="900612"/>
              <a:ext cx="0" cy="5210628"/>
            </a:xfrm>
            <a:prstGeom prst="straightConnector1">
              <a:avLst/>
            </a:prstGeom>
            <a:ln w="38100">
              <a:solidFill>
                <a:srgbClr val="77933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9"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8554" y="5822863"/>
            <a:ext cx="8191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Cloud Callout 20"/>
          <p:cNvSpPr/>
          <p:nvPr/>
        </p:nvSpPr>
        <p:spPr>
          <a:xfrm rot="315896">
            <a:off x="6453242" y="6380268"/>
            <a:ext cx="306734" cy="108287"/>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Imagen 53"/>
          <p:cNvPicPr>
            <a:picLocks noChangeAspect="1"/>
          </p:cNvPicPr>
          <p:nvPr/>
        </p:nvPicPr>
        <p:blipFill>
          <a:blip r:embed="rId4">
            <a:clrChange>
              <a:clrFrom>
                <a:srgbClr val="FFFFFF"/>
              </a:clrFrom>
              <a:clrTo>
                <a:srgbClr val="FFFFFF">
                  <a:alpha val="0"/>
                </a:srgbClr>
              </a:clrTo>
            </a:clrChange>
          </a:blip>
          <a:stretch>
            <a:fillRect/>
          </a:stretch>
        </p:blipFill>
        <p:spPr>
          <a:xfrm>
            <a:off x="6725898" y="6220035"/>
            <a:ext cx="517706" cy="335916"/>
          </a:xfrm>
          <a:prstGeom prst="rect">
            <a:avLst/>
          </a:prstGeom>
        </p:spPr>
      </p:pic>
      <p:grpSp>
        <p:nvGrpSpPr>
          <p:cNvPr id="14" name="Group 13"/>
          <p:cNvGrpSpPr/>
          <p:nvPr/>
        </p:nvGrpSpPr>
        <p:grpSpPr>
          <a:xfrm>
            <a:off x="6411558" y="5055152"/>
            <a:ext cx="2737821" cy="1035767"/>
            <a:chOff x="6411558" y="5055152"/>
            <a:chExt cx="2737821" cy="1035767"/>
          </a:xfrm>
        </p:grpSpPr>
        <p:sp>
          <p:nvSpPr>
            <p:cNvPr id="35" name="Cloud Callout 34"/>
            <p:cNvSpPr/>
            <p:nvPr/>
          </p:nvSpPr>
          <p:spPr>
            <a:xfrm>
              <a:off x="6411558" y="5055152"/>
              <a:ext cx="2737821" cy="560340"/>
            </a:xfrm>
            <a:prstGeom prst="cloudCallout">
              <a:avLst>
                <a:gd name="adj1" fmla="val -1149"/>
                <a:gd name="adj2" fmla="val 47745"/>
              </a:avLst>
            </a:prstGeom>
            <a:solidFill>
              <a:schemeClr val="bg1">
                <a:lumMod val="6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492240" y="5121219"/>
              <a:ext cx="2651760" cy="400110"/>
            </a:xfrm>
            <a:prstGeom prst="rect">
              <a:avLst/>
            </a:prstGeom>
            <a:noFill/>
          </p:spPr>
          <p:txBody>
            <a:bodyPr wrap="square" lIns="36000" rtlCol="0">
              <a:spAutoFit/>
            </a:bodyPr>
            <a:lstStyle/>
            <a:p>
              <a:pPr algn="ctr"/>
              <a:r>
                <a:rPr lang="en-US" sz="2000" b="1" dirty="0">
                  <a:solidFill>
                    <a:schemeClr val="tx1">
                      <a:lumMod val="65000"/>
                      <a:lumOff val="3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a:t>
              </a:r>
              <a:r>
                <a:rPr lang="en-US" sz="1600" b="1" dirty="0">
                  <a:solidFill>
                    <a:schemeClr val="tx1">
                      <a:lumMod val="65000"/>
                      <a:lumOff val="3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REEN</a:t>
              </a:r>
              <a:r>
                <a:rPr lang="en-US" sz="2000" b="1" dirty="0">
                  <a:solidFill>
                    <a:schemeClr val="tx1">
                      <a:lumMod val="65000"/>
                      <a:lumOff val="3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a:t>
              </a:r>
              <a:r>
                <a:rPr lang="en-US" sz="1600" b="1" dirty="0">
                  <a:solidFill>
                    <a:schemeClr val="tx1">
                      <a:lumMod val="65000"/>
                      <a:lumOff val="3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OUSE </a:t>
              </a:r>
              <a:r>
                <a:rPr lang="en-US" sz="2000" b="1" dirty="0">
                  <a:solidFill>
                    <a:schemeClr val="tx1">
                      <a:lumMod val="65000"/>
                      <a:lumOff val="3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a:t>
              </a:r>
              <a:r>
                <a:rPr lang="en-US" sz="1600" b="1" dirty="0">
                  <a:solidFill>
                    <a:schemeClr val="tx1">
                      <a:lumMod val="65000"/>
                      <a:lumOff val="3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ASSES </a:t>
              </a:r>
            </a:p>
          </p:txBody>
        </p:sp>
        <p:sp>
          <p:nvSpPr>
            <p:cNvPr id="17" name="Freeform 16"/>
            <p:cNvSpPr/>
            <p:nvPr/>
          </p:nvSpPr>
          <p:spPr>
            <a:xfrm rot="10800000">
              <a:off x="7939730" y="5545262"/>
              <a:ext cx="459602" cy="545657"/>
            </a:xfrm>
            <a:custGeom>
              <a:avLst/>
              <a:gdLst>
                <a:gd name="connsiteX0" fmla="*/ 0 w 414866"/>
                <a:gd name="connsiteY0" fmla="*/ 0 h 1092200"/>
                <a:gd name="connsiteX1" fmla="*/ 347133 w 414866"/>
                <a:gd name="connsiteY1" fmla="*/ 558800 h 1092200"/>
                <a:gd name="connsiteX2" fmla="*/ 414866 w 414866"/>
                <a:gd name="connsiteY2" fmla="*/ 1092200 h 1092200"/>
                <a:gd name="connsiteX0" fmla="*/ 0 w 585122"/>
                <a:gd name="connsiteY0" fmla="*/ 1398292 h 2490492"/>
                <a:gd name="connsiteX1" fmla="*/ 576765 w 585122"/>
                <a:gd name="connsiteY1" fmla="*/ 3999 h 2490492"/>
                <a:gd name="connsiteX2" fmla="*/ 347133 w 585122"/>
                <a:gd name="connsiteY2" fmla="*/ 1957092 h 2490492"/>
                <a:gd name="connsiteX3" fmla="*/ 414866 w 585122"/>
                <a:gd name="connsiteY3" fmla="*/ 2490492 h 2490492"/>
                <a:gd name="connsiteX0" fmla="*/ 0 w 414866"/>
                <a:gd name="connsiteY0" fmla="*/ 0 h 1092200"/>
                <a:gd name="connsiteX1" fmla="*/ 347133 w 414866"/>
                <a:gd name="connsiteY1" fmla="*/ 558800 h 1092200"/>
                <a:gd name="connsiteX2" fmla="*/ 414866 w 414866"/>
                <a:gd name="connsiteY2" fmla="*/ 1092200 h 1092200"/>
                <a:gd name="connsiteX0" fmla="*/ 0 w 414866"/>
                <a:gd name="connsiteY0" fmla="*/ 0 h 1092200"/>
                <a:gd name="connsiteX1" fmla="*/ 414866 w 414866"/>
                <a:gd name="connsiteY1" fmla="*/ 1092200 h 1092200"/>
                <a:gd name="connsiteX0" fmla="*/ 0 w 414866"/>
                <a:gd name="connsiteY0" fmla="*/ 0 h 1092200"/>
                <a:gd name="connsiteX1" fmla="*/ 414866 w 414866"/>
                <a:gd name="connsiteY1" fmla="*/ 1092200 h 1092200"/>
                <a:gd name="connsiteX0" fmla="*/ 0 w 445222"/>
                <a:gd name="connsiteY0" fmla="*/ 0 h 1161915"/>
                <a:gd name="connsiteX1" fmla="*/ 445222 w 445222"/>
                <a:gd name="connsiteY1" fmla="*/ 1161915 h 1161915"/>
                <a:gd name="connsiteX0" fmla="*/ 0 w 473560"/>
                <a:gd name="connsiteY0" fmla="*/ 0 h 1161915"/>
                <a:gd name="connsiteX1" fmla="*/ 445222 w 473560"/>
                <a:gd name="connsiteY1" fmla="*/ 1161915 h 1161915"/>
                <a:gd name="connsiteX0" fmla="*/ 0 w 473560"/>
                <a:gd name="connsiteY0" fmla="*/ 0 h 1161915"/>
                <a:gd name="connsiteX1" fmla="*/ 445222 w 473560"/>
                <a:gd name="connsiteY1" fmla="*/ 1161915 h 1161915"/>
                <a:gd name="connsiteX0" fmla="*/ 0 w 445222"/>
                <a:gd name="connsiteY0" fmla="*/ 0 h 1161915"/>
                <a:gd name="connsiteX1" fmla="*/ 445222 w 445222"/>
                <a:gd name="connsiteY1" fmla="*/ 1161915 h 1161915"/>
                <a:gd name="connsiteX0" fmla="*/ 0 w 445222"/>
                <a:gd name="connsiteY0" fmla="*/ 0 h 1161915"/>
                <a:gd name="connsiteX1" fmla="*/ 445222 w 445222"/>
                <a:gd name="connsiteY1" fmla="*/ 1161915 h 1161915"/>
              </a:gdLst>
              <a:ahLst/>
              <a:cxnLst>
                <a:cxn ang="0">
                  <a:pos x="connsiteX0" y="connsiteY0"/>
                </a:cxn>
                <a:cxn ang="0">
                  <a:pos x="connsiteX1" y="connsiteY1"/>
                </a:cxn>
              </a:cxnLst>
              <a:rect l="l" t="t" r="r" b="b"/>
              <a:pathLst>
                <a:path w="445222" h="1161915">
                  <a:moveTo>
                    <a:pt x="0" y="0"/>
                  </a:moveTo>
                  <a:cubicBezTo>
                    <a:pt x="138289" y="852071"/>
                    <a:pt x="250268" y="142528"/>
                    <a:pt x="445222" y="1161915"/>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0800000" flipH="1">
              <a:off x="7555446" y="5545265"/>
              <a:ext cx="372533" cy="423334"/>
            </a:xfrm>
            <a:custGeom>
              <a:avLst/>
              <a:gdLst>
                <a:gd name="connsiteX0" fmla="*/ 0 w 414866"/>
                <a:gd name="connsiteY0" fmla="*/ 0 h 1092200"/>
                <a:gd name="connsiteX1" fmla="*/ 347133 w 414866"/>
                <a:gd name="connsiteY1" fmla="*/ 558800 h 1092200"/>
                <a:gd name="connsiteX2" fmla="*/ 414866 w 414866"/>
                <a:gd name="connsiteY2" fmla="*/ 1092200 h 1092200"/>
                <a:gd name="connsiteX0" fmla="*/ 0 w 585122"/>
                <a:gd name="connsiteY0" fmla="*/ 1398292 h 2490492"/>
                <a:gd name="connsiteX1" fmla="*/ 576765 w 585122"/>
                <a:gd name="connsiteY1" fmla="*/ 3999 h 2490492"/>
                <a:gd name="connsiteX2" fmla="*/ 347133 w 585122"/>
                <a:gd name="connsiteY2" fmla="*/ 1957092 h 2490492"/>
                <a:gd name="connsiteX3" fmla="*/ 414866 w 585122"/>
                <a:gd name="connsiteY3" fmla="*/ 2490492 h 2490492"/>
                <a:gd name="connsiteX0" fmla="*/ 0 w 414866"/>
                <a:gd name="connsiteY0" fmla="*/ 0 h 1092200"/>
                <a:gd name="connsiteX1" fmla="*/ 347133 w 414866"/>
                <a:gd name="connsiteY1" fmla="*/ 558800 h 1092200"/>
                <a:gd name="connsiteX2" fmla="*/ 414866 w 414866"/>
                <a:gd name="connsiteY2" fmla="*/ 1092200 h 1092200"/>
                <a:gd name="connsiteX0" fmla="*/ 0 w 414866"/>
                <a:gd name="connsiteY0" fmla="*/ 0 h 1092200"/>
                <a:gd name="connsiteX1" fmla="*/ 414866 w 414866"/>
                <a:gd name="connsiteY1" fmla="*/ 1092200 h 1092200"/>
                <a:gd name="connsiteX0" fmla="*/ 0 w 414866"/>
                <a:gd name="connsiteY0" fmla="*/ 0 h 1092200"/>
                <a:gd name="connsiteX1" fmla="*/ 414866 w 414866"/>
                <a:gd name="connsiteY1" fmla="*/ 1092200 h 1092200"/>
                <a:gd name="connsiteX0" fmla="*/ 0 w 445222"/>
                <a:gd name="connsiteY0" fmla="*/ 0 h 1161915"/>
                <a:gd name="connsiteX1" fmla="*/ 445222 w 445222"/>
                <a:gd name="connsiteY1" fmla="*/ 1161915 h 1161915"/>
                <a:gd name="connsiteX0" fmla="*/ 0 w 473560"/>
                <a:gd name="connsiteY0" fmla="*/ 0 h 1161915"/>
                <a:gd name="connsiteX1" fmla="*/ 445222 w 473560"/>
                <a:gd name="connsiteY1" fmla="*/ 1161915 h 1161915"/>
                <a:gd name="connsiteX0" fmla="*/ 0 w 473560"/>
                <a:gd name="connsiteY0" fmla="*/ 0 h 1161915"/>
                <a:gd name="connsiteX1" fmla="*/ 445222 w 473560"/>
                <a:gd name="connsiteY1" fmla="*/ 1161915 h 1161915"/>
                <a:gd name="connsiteX0" fmla="*/ 0 w 445222"/>
                <a:gd name="connsiteY0" fmla="*/ 0 h 1161915"/>
                <a:gd name="connsiteX1" fmla="*/ 445222 w 445222"/>
                <a:gd name="connsiteY1" fmla="*/ 1161915 h 1161915"/>
                <a:gd name="connsiteX0" fmla="*/ 0 w 445222"/>
                <a:gd name="connsiteY0" fmla="*/ 0 h 1161915"/>
                <a:gd name="connsiteX1" fmla="*/ 445222 w 445222"/>
                <a:gd name="connsiteY1" fmla="*/ 1161915 h 1161915"/>
              </a:gdLst>
              <a:ahLst/>
              <a:cxnLst>
                <a:cxn ang="0">
                  <a:pos x="connsiteX0" y="connsiteY0"/>
                </a:cxn>
                <a:cxn ang="0">
                  <a:pos x="connsiteX1" y="connsiteY1"/>
                </a:cxn>
              </a:cxnLst>
              <a:rect l="l" t="t" r="r" b="b"/>
              <a:pathLst>
                <a:path w="445222" h="1161915">
                  <a:moveTo>
                    <a:pt x="0" y="0"/>
                  </a:moveTo>
                  <a:cubicBezTo>
                    <a:pt x="138289" y="852071"/>
                    <a:pt x="250268" y="142528"/>
                    <a:pt x="445222" y="1161915"/>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6733117" y="4566397"/>
            <a:ext cx="1764000" cy="545950"/>
            <a:chOff x="6733117" y="4566397"/>
            <a:chExt cx="1764000" cy="545950"/>
          </a:xfrm>
        </p:grpSpPr>
        <p:sp>
          <p:nvSpPr>
            <p:cNvPr id="3" name="TextBox 2"/>
            <p:cNvSpPr txBox="1"/>
            <p:nvPr/>
          </p:nvSpPr>
          <p:spPr>
            <a:xfrm>
              <a:off x="6733117" y="4566397"/>
              <a:ext cx="1764000" cy="338554"/>
            </a:xfrm>
            <a:prstGeom prst="rect">
              <a:avLst/>
            </a:prstGeom>
            <a:solidFill>
              <a:srgbClr val="E6E0EC"/>
            </a:solidFill>
          </p:spPr>
          <p:txBody>
            <a:bodyPr wrap="square" rtlCol="0">
              <a:spAutoFit/>
            </a:bodyPr>
            <a:lstStyle/>
            <a:p>
              <a:pPr algn="r"/>
              <a:r>
                <a:rPr lang="en-US" sz="1600" b="1" dirty="0">
                  <a:latin typeface="Aharoni" panose="02010803020104030203" pitchFamily="2" charset="-79"/>
                  <a:cs typeface="Aharoni" panose="02010803020104030203" pitchFamily="2" charset="-79"/>
                </a:rPr>
                <a:t>↑Temperature</a:t>
              </a:r>
            </a:p>
          </p:txBody>
        </p:sp>
        <p:cxnSp>
          <p:nvCxnSpPr>
            <p:cNvPr id="27" name="Straight Arrow Connector 26"/>
            <p:cNvCxnSpPr/>
            <p:nvPr/>
          </p:nvCxnSpPr>
          <p:spPr>
            <a:xfrm flipV="1">
              <a:off x="8066965" y="4854164"/>
              <a:ext cx="0" cy="258183"/>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 name="Cloud Callout 19"/>
          <p:cNvSpPr/>
          <p:nvPr/>
        </p:nvSpPr>
        <p:spPr>
          <a:xfrm rot="16200000">
            <a:off x="7278538" y="5751347"/>
            <a:ext cx="187326" cy="55459"/>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Picture 33"/>
          <p:cNvPicPr>
            <a:picLocks noChangeAspect="1"/>
          </p:cNvPicPr>
          <p:nvPr/>
        </p:nvPicPr>
        <p:blipFill>
          <a:blip r:embed="rId5"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7817145" y="6162705"/>
            <a:ext cx="361053" cy="33173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12526" y="5881402"/>
            <a:ext cx="720000" cy="720000"/>
          </a:xfrm>
          <a:prstGeom prst="rect">
            <a:avLst/>
          </a:prstGeom>
        </p:spPr>
      </p:pic>
      <p:grpSp>
        <p:nvGrpSpPr>
          <p:cNvPr id="18" name="Group 17"/>
          <p:cNvGrpSpPr/>
          <p:nvPr/>
        </p:nvGrpSpPr>
        <p:grpSpPr>
          <a:xfrm>
            <a:off x="6732176" y="3231320"/>
            <a:ext cx="1441364" cy="1383546"/>
            <a:chOff x="6732176" y="3231320"/>
            <a:chExt cx="1441364" cy="1383546"/>
          </a:xfrm>
        </p:grpSpPr>
        <p:sp>
          <p:nvSpPr>
            <p:cNvPr id="4" name="TextBox 3"/>
            <p:cNvSpPr txBox="1"/>
            <p:nvPr/>
          </p:nvSpPr>
          <p:spPr>
            <a:xfrm>
              <a:off x="6732889" y="3972920"/>
              <a:ext cx="1440000" cy="338554"/>
            </a:xfrm>
            <a:prstGeom prst="rect">
              <a:avLst/>
            </a:prstGeom>
            <a:solidFill>
              <a:schemeClr val="accent6">
                <a:lumMod val="40000"/>
                <a:lumOff val="60000"/>
              </a:schemeClr>
            </a:solidFill>
          </p:spPr>
          <p:txBody>
            <a:bodyPr wrap="square" rtlCol="0">
              <a:spAutoFit/>
            </a:bodyPr>
            <a:lstStyle/>
            <a:p>
              <a:pPr algn="r"/>
              <a:r>
                <a:rPr lang="en-US" sz="1600" b="1" dirty="0">
                  <a:latin typeface="Aharoni" panose="02010803020104030203" pitchFamily="2" charset="-79"/>
                  <a:cs typeface="Aharoni" panose="02010803020104030203" pitchFamily="2" charset="-79"/>
                </a:rPr>
                <a:t>↑Drought</a:t>
              </a:r>
            </a:p>
          </p:txBody>
        </p:sp>
        <p:sp>
          <p:nvSpPr>
            <p:cNvPr id="5" name="TextBox 4"/>
            <p:cNvSpPr txBox="1"/>
            <p:nvPr/>
          </p:nvSpPr>
          <p:spPr>
            <a:xfrm>
              <a:off x="6733540" y="3606111"/>
              <a:ext cx="1440000" cy="338554"/>
            </a:xfrm>
            <a:prstGeom prst="rect">
              <a:avLst/>
            </a:prstGeom>
            <a:solidFill>
              <a:schemeClr val="accent6">
                <a:lumMod val="40000"/>
                <a:lumOff val="60000"/>
              </a:schemeClr>
            </a:solidFill>
          </p:spPr>
          <p:txBody>
            <a:bodyPr wrap="square" rtlCol="0">
              <a:spAutoFit/>
            </a:bodyPr>
            <a:lstStyle/>
            <a:p>
              <a:pPr algn="r"/>
              <a:r>
                <a:rPr lang="en-US" sz="1600" b="1" dirty="0">
                  <a:latin typeface="Aharoni" panose="02010803020104030203" pitchFamily="2" charset="-79"/>
                  <a:cs typeface="Aharoni" panose="02010803020104030203" pitchFamily="2" charset="-79"/>
                </a:rPr>
                <a:t>↑Heatwaves</a:t>
              </a:r>
            </a:p>
          </p:txBody>
        </p:sp>
        <p:sp>
          <p:nvSpPr>
            <p:cNvPr id="6" name="TextBox 5"/>
            <p:cNvSpPr txBox="1"/>
            <p:nvPr/>
          </p:nvSpPr>
          <p:spPr>
            <a:xfrm>
              <a:off x="6732176" y="3231320"/>
              <a:ext cx="1440000" cy="338554"/>
            </a:xfrm>
            <a:prstGeom prst="rect">
              <a:avLst/>
            </a:prstGeom>
            <a:solidFill>
              <a:schemeClr val="accent6">
                <a:lumMod val="40000"/>
                <a:lumOff val="60000"/>
              </a:schemeClr>
            </a:solidFill>
          </p:spPr>
          <p:txBody>
            <a:bodyPr wrap="square" rtlCol="0">
              <a:spAutoFit/>
            </a:bodyPr>
            <a:lstStyle/>
            <a:p>
              <a:pPr algn="r"/>
              <a:r>
                <a:rPr lang="en-US" sz="1600" b="1" dirty="0">
                  <a:latin typeface="Aharoni" panose="02010803020104030203" pitchFamily="2" charset="-79"/>
                  <a:cs typeface="Aharoni" panose="02010803020104030203" pitchFamily="2" charset="-79"/>
                </a:rPr>
                <a:t>↑Wildfires</a:t>
              </a:r>
            </a:p>
          </p:txBody>
        </p:sp>
        <p:cxnSp>
          <p:nvCxnSpPr>
            <p:cNvPr id="31" name="Straight Arrow Connector 30"/>
            <p:cNvCxnSpPr/>
            <p:nvPr/>
          </p:nvCxnSpPr>
          <p:spPr>
            <a:xfrm flipH="1" flipV="1">
              <a:off x="8109361" y="4250004"/>
              <a:ext cx="0" cy="364862"/>
            </a:xfrm>
            <a:prstGeom prst="straightConnector1">
              <a:avLst/>
            </a:prstGeom>
            <a:ln w="381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8105102" y="3851128"/>
              <a:ext cx="0" cy="180000"/>
            </a:xfrm>
            <a:prstGeom prst="straightConnector1">
              <a:avLst/>
            </a:prstGeom>
            <a:ln w="381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108277" y="3474891"/>
              <a:ext cx="0" cy="180000"/>
            </a:xfrm>
            <a:prstGeom prst="straightConnector1">
              <a:avLst/>
            </a:prstGeom>
            <a:ln w="381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732230" y="2030395"/>
            <a:ext cx="1621111" cy="2588172"/>
            <a:chOff x="6732230" y="2030395"/>
            <a:chExt cx="1621111" cy="2588172"/>
          </a:xfrm>
        </p:grpSpPr>
        <p:sp>
          <p:nvSpPr>
            <p:cNvPr id="7" name="TextBox 6"/>
            <p:cNvSpPr txBox="1"/>
            <p:nvPr/>
          </p:nvSpPr>
          <p:spPr>
            <a:xfrm>
              <a:off x="6732246" y="2764835"/>
              <a:ext cx="1620000" cy="338554"/>
            </a:xfrm>
            <a:prstGeom prst="rect">
              <a:avLst/>
            </a:prstGeom>
            <a:solidFill>
              <a:schemeClr val="tx2">
                <a:lumMod val="20000"/>
                <a:lumOff val="80000"/>
              </a:schemeClr>
            </a:solidFill>
          </p:spPr>
          <p:txBody>
            <a:bodyPr wrap="square" rtlCol="0">
              <a:spAutoFit/>
            </a:bodyPr>
            <a:lstStyle/>
            <a:p>
              <a:pPr algn="r"/>
              <a:r>
                <a:rPr lang="en-US" sz="1600" b="1" dirty="0">
                  <a:latin typeface="Aharoni" panose="02010803020104030203" pitchFamily="2" charset="-79"/>
                  <a:cs typeface="Aharoni" panose="02010803020104030203" pitchFamily="2" charset="-79"/>
                </a:rPr>
                <a:t>↑Precipitation</a:t>
              </a:r>
            </a:p>
          </p:txBody>
        </p:sp>
        <p:sp>
          <p:nvSpPr>
            <p:cNvPr id="8" name="TextBox 7"/>
            <p:cNvSpPr txBox="1"/>
            <p:nvPr/>
          </p:nvSpPr>
          <p:spPr>
            <a:xfrm>
              <a:off x="6733341" y="2399287"/>
              <a:ext cx="1620000" cy="338554"/>
            </a:xfrm>
            <a:prstGeom prst="rect">
              <a:avLst/>
            </a:prstGeom>
            <a:solidFill>
              <a:schemeClr val="tx2">
                <a:lumMod val="20000"/>
                <a:lumOff val="80000"/>
              </a:schemeClr>
            </a:solidFill>
          </p:spPr>
          <p:txBody>
            <a:bodyPr wrap="square" rtlCol="0">
              <a:spAutoFit/>
            </a:bodyPr>
            <a:lstStyle/>
            <a:p>
              <a:pPr algn="r"/>
              <a:r>
                <a:rPr lang="en-US" sz="1600" b="1" dirty="0">
                  <a:latin typeface="Aharoni" panose="02010803020104030203" pitchFamily="2" charset="-79"/>
                  <a:cs typeface="Aharoni" panose="02010803020104030203" pitchFamily="2" charset="-79"/>
                </a:rPr>
                <a:t>↑Floods</a:t>
              </a:r>
            </a:p>
          </p:txBody>
        </p:sp>
        <p:sp>
          <p:nvSpPr>
            <p:cNvPr id="9" name="TextBox 8"/>
            <p:cNvSpPr txBox="1"/>
            <p:nvPr/>
          </p:nvSpPr>
          <p:spPr>
            <a:xfrm>
              <a:off x="6732230" y="2030395"/>
              <a:ext cx="1620000" cy="338554"/>
            </a:xfrm>
            <a:prstGeom prst="rect">
              <a:avLst/>
            </a:prstGeom>
            <a:solidFill>
              <a:schemeClr val="tx2">
                <a:lumMod val="20000"/>
                <a:lumOff val="80000"/>
              </a:schemeClr>
            </a:solidFill>
          </p:spPr>
          <p:txBody>
            <a:bodyPr wrap="square" rtlCol="0">
              <a:spAutoFit/>
            </a:bodyPr>
            <a:lstStyle/>
            <a:p>
              <a:pPr algn="r"/>
              <a:r>
                <a:rPr lang="en-US" sz="1600" b="1" dirty="0">
                  <a:latin typeface="Aharoni" panose="02010803020104030203" pitchFamily="2" charset="-79"/>
                  <a:cs typeface="Aharoni" panose="02010803020104030203" pitchFamily="2" charset="-79"/>
                </a:rPr>
                <a:t>↑Storms</a:t>
              </a:r>
            </a:p>
          </p:txBody>
        </p:sp>
        <p:cxnSp>
          <p:nvCxnSpPr>
            <p:cNvPr id="40" name="Straight Arrow Connector 39"/>
            <p:cNvCxnSpPr/>
            <p:nvPr/>
          </p:nvCxnSpPr>
          <p:spPr>
            <a:xfrm flipV="1">
              <a:off x="8293661" y="2641600"/>
              <a:ext cx="0" cy="180000"/>
            </a:xfrm>
            <a:prstGeom prst="straightConnector1">
              <a:avLst/>
            </a:prstGeom>
            <a:ln w="381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293164" y="2266876"/>
              <a:ext cx="0" cy="180000"/>
            </a:xfrm>
            <a:prstGeom prst="straightConnector1">
              <a:avLst/>
            </a:prstGeom>
            <a:ln w="381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287187" y="3035301"/>
              <a:ext cx="0" cy="1583266"/>
            </a:xfrm>
            <a:prstGeom prst="straightConnector1">
              <a:avLst/>
            </a:prstGeom>
            <a:ln w="38100">
              <a:solidFill>
                <a:srgbClr val="4F81B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729523" y="1564923"/>
            <a:ext cx="1800000" cy="3055975"/>
            <a:chOff x="6729523" y="1564923"/>
            <a:chExt cx="1800000" cy="3055975"/>
          </a:xfrm>
        </p:grpSpPr>
        <p:sp>
          <p:nvSpPr>
            <p:cNvPr id="10" name="TextBox 9"/>
            <p:cNvSpPr txBox="1"/>
            <p:nvPr/>
          </p:nvSpPr>
          <p:spPr>
            <a:xfrm>
              <a:off x="6729523" y="1564923"/>
              <a:ext cx="1800000" cy="338554"/>
            </a:xfrm>
            <a:prstGeom prst="rect">
              <a:avLst/>
            </a:prstGeom>
            <a:solidFill>
              <a:schemeClr val="bg2">
                <a:lumMod val="90000"/>
              </a:schemeClr>
            </a:solidFill>
          </p:spPr>
          <p:txBody>
            <a:bodyPr wrap="square" rtlCol="0">
              <a:spAutoFit/>
            </a:bodyPr>
            <a:lstStyle/>
            <a:p>
              <a:pPr algn="r"/>
              <a:r>
                <a:rPr lang="en-US" sz="1600" b="1" dirty="0">
                  <a:latin typeface="Aharoni" panose="02010803020104030203" pitchFamily="2" charset="-79"/>
                  <a:cs typeface="Aharoni" panose="02010803020104030203" pitchFamily="2" charset="-79"/>
                </a:rPr>
                <a:t>↑Sea level</a:t>
              </a:r>
            </a:p>
          </p:txBody>
        </p:sp>
        <p:cxnSp>
          <p:nvCxnSpPr>
            <p:cNvPr id="48" name="Straight Arrow Connector 47"/>
            <p:cNvCxnSpPr/>
            <p:nvPr/>
          </p:nvCxnSpPr>
          <p:spPr>
            <a:xfrm flipV="1">
              <a:off x="8478985" y="1835332"/>
              <a:ext cx="0" cy="2785566"/>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732779" y="1096108"/>
            <a:ext cx="1980000" cy="4019452"/>
            <a:chOff x="6732779" y="1096108"/>
            <a:chExt cx="1980000" cy="4019452"/>
          </a:xfrm>
        </p:grpSpPr>
        <p:sp>
          <p:nvSpPr>
            <p:cNvPr id="11" name="TextBox 10"/>
            <p:cNvSpPr txBox="1"/>
            <p:nvPr/>
          </p:nvSpPr>
          <p:spPr>
            <a:xfrm>
              <a:off x="6732779" y="1096108"/>
              <a:ext cx="1980000" cy="338554"/>
            </a:xfrm>
            <a:prstGeom prst="rect">
              <a:avLst/>
            </a:prstGeom>
            <a:solidFill>
              <a:schemeClr val="accent2">
                <a:lumMod val="60000"/>
                <a:lumOff val="40000"/>
              </a:schemeClr>
            </a:solidFill>
          </p:spPr>
          <p:txBody>
            <a:bodyPr wrap="square" rtlCol="0">
              <a:spAutoFit/>
            </a:bodyPr>
            <a:lstStyle/>
            <a:p>
              <a:pPr algn="r"/>
              <a:r>
                <a:rPr lang="en-US" sz="1600" b="1" dirty="0">
                  <a:latin typeface="Aharoni" panose="02010803020104030203" pitchFamily="2" charset="-79"/>
                  <a:cs typeface="Aharoni" panose="02010803020104030203" pitchFamily="2" charset="-79"/>
                </a:rPr>
                <a:t>Ocean chemistry </a:t>
              </a:r>
              <a:r>
                <a:rPr lang="el-GR" sz="1600" b="1" dirty="0">
                  <a:latin typeface="Aharoni" panose="02010803020104030203" pitchFamily="2" charset="-79"/>
                  <a:cs typeface="Aharoni" panose="02010803020104030203" pitchFamily="2" charset="-79"/>
                </a:rPr>
                <a:t>Δ</a:t>
              </a:r>
              <a:endParaRPr lang="en-US" sz="1600" b="1" dirty="0">
                <a:latin typeface="Aharoni" panose="02010803020104030203" pitchFamily="2" charset="-79"/>
                <a:cs typeface="Aharoni" panose="02010803020104030203" pitchFamily="2" charset="-79"/>
              </a:endParaRPr>
            </a:p>
          </p:txBody>
        </p:sp>
        <p:cxnSp>
          <p:nvCxnSpPr>
            <p:cNvPr id="50" name="Straight Arrow Connector 49"/>
            <p:cNvCxnSpPr/>
            <p:nvPr/>
          </p:nvCxnSpPr>
          <p:spPr>
            <a:xfrm flipH="1" flipV="1">
              <a:off x="8646160" y="1352732"/>
              <a:ext cx="0" cy="3762828"/>
            </a:xfrm>
            <a:prstGeom prst="straightConnector1">
              <a:avLst/>
            </a:prstGeom>
            <a:ln w="38100">
              <a:solidFill>
                <a:srgbClr val="95373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Freeform 55"/>
            <p:cNvSpPr/>
            <p:nvPr/>
          </p:nvSpPr>
          <p:spPr>
            <a:xfrm>
              <a:off x="8477774" y="4333869"/>
              <a:ext cx="167555" cy="402415"/>
            </a:xfrm>
            <a:custGeom>
              <a:avLst/>
              <a:gdLst>
                <a:gd name="connsiteX0" fmla="*/ 0 w 141455"/>
                <a:gd name="connsiteY0" fmla="*/ 1465060 h 1465060"/>
                <a:gd name="connsiteX1" fmla="*/ 90935 w 141455"/>
                <a:gd name="connsiteY1" fmla="*/ 813361 h 1465060"/>
                <a:gd name="connsiteX2" fmla="*/ 141455 w 141455"/>
                <a:gd name="connsiteY2" fmla="*/ 0 h 1465060"/>
                <a:gd name="connsiteX0" fmla="*/ 0 w 141455"/>
                <a:gd name="connsiteY0" fmla="*/ 1465060 h 1465060"/>
                <a:gd name="connsiteX1" fmla="*/ 90935 w 141455"/>
                <a:gd name="connsiteY1" fmla="*/ 813362 h 1465060"/>
                <a:gd name="connsiteX2" fmla="*/ 141455 w 141455"/>
                <a:gd name="connsiteY2" fmla="*/ 0 h 1465060"/>
                <a:gd name="connsiteX0" fmla="*/ 0 w 141455"/>
                <a:gd name="connsiteY0" fmla="*/ 1465060 h 1465060"/>
                <a:gd name="connsiteX1" fmla="*/ 141455 w 141455"/>
                <a:gd name="connsiteY1" fmla="*/ 0 h 1465060"/>
                <a:gd name="connsiteX0" fmla="*/ 0 w 142640"/>
                <a:gd name="connsiteY0" fmla="*/ 1465060 h 1465060"/>
                <a:gd name="connsiteX1" fmla="*/ 141455 w 142640"/>
                <a:gd name="connsiteY1" fmla="*/ 0 h 1465060"/>
              </a:gdLst>
              <a:ahLst/>
              <a:cxnLst>
                <a:cxn ang="0">
                  <a:pos x="connsiteX0" y="connsiteY0"/>
                </a:cxn>
                <a:cxn ang="0">
                  <a:pos x="connsiteX1" y="connsiteY1"/>
                </a:cxn>
              </a:cxnLst>
              <a:rect l="l" t="t" r="r" b="b"/>
              <a:pathLst>
                <a:path w="142640" h="1465060">
                  <a:moveTo>
                    <a:pt x="0" y="1465060"/>
                  </a:moveTo>
                  <a:cubicBezTo>
                    <a:pt x="47152" y="976707"/>
                    <a:pt x="155118" y="822412"/>
                    <a:pt x="141455" y="0"/>
                  </a:cubicBezTo>
                </a:path>
              </a:pathLst>
            </a:custGeom>
            <a:noFill/>
            <a:ln w="38100">
              <a:solidFill>
                <a:srgbClr val="95373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3" y="1905000"/>
            <a:ext cx="5314950" cy="1044325"/>
            <a:chOff x="-3" y="1905000"/>
            <a:chExt cx="5314950" cy="1044325"/>
          </a:xfrm>
        </p:grpSpPr>
        <p:grpSp>
          <p:nvGrpSpPr>
            <p:cNvPr id="67" name="Group 66"/>
            <p:cNvGrpSpPr/>
            <p:nvPr/>
          </p:nvGrpSpPr>
          <p:grpSpPr>
            <a:xfrm flipH="1">
              <a:off x="-3" y="1905000"/>
              <a:ext cx="5314950" cy="1044325"/>
              <a:chOff x="1184275" y="495775"/>
              <a:chExt cx="4810125" cy="1265875"/>
            </a:xfrm>
            <a:solidFill>
              <a:srgbClr val="DCE6F2">
                <a:alpha val="50196"/>
              </a:srgbClr>
            </a:solidFill>
          </p:grpSpPr>
          <p:sp>
            <p:nvSpPr>
              <p:cNvPr id="61" name="Rectangle 60"/>
              <p:cNvSpPr/>
              <p:nvPr/>
            </p:nvSpPr>
            <p:spPr>
              <a:xfrm>
                <a:off x="1905000" y="501650"/>
                <a:ext cx="4089400" cy="12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p:nvSpPr>
            <p:spPr>
              <a:xfrm rot="16200000">
                <a:off x="914275" y="765775"/>
                <a:ext cx="1260000" cy="720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TextBox 82"/>
            <p:cNvSpPr txBox="1"/>
            <p:nvPr/>
          </p:nvSpPr>
          <p:spPr>
            <a:xfrm>
              <a:off x="0" y="2038350"/>
              <a:ext cx="1415452" cy="615553"/>
            </a:xfrm>
            <a:prstGeom prst="rect">
              <a:avLst/>
            </a:prstGeom>
            <a:noFill/>
          </p:spPr>
          <p:txBody>
            <a:bodyPr wrap="none" lIns="0" tIns="0" rIns="0" bIns="0" rtlCol="0">
              <a:spAutoFit/>
            </a:bodyPr>
            <a:lstStyle/>
            <a:p>
              <a:r>
                <a:rPr lang="en-US" sz="4000" b="1" dirty="0">
                  <a:solidFill>
                    <a:schemeClr val="accent1">
                      <a:lumMod val="75000"/>
                    </a:schemeClr>
                  </a:solidFill>
                </a:rPr>
                <a:t>Health</a:t>
              </a:r>
            </a:p>
          </p:txBody>
        </p:sp>
      </p:grpSp>
      <p:grpSp>
        <p:nvGrpSpPr>
          <p:cNvPr id="33" name="Group 32"/>
          <p:cNvGrpSpPr/>
          <p:nvPr/>
        </p:nvGrpSpPr>
        <p:grpSpPr>
          <a:xfrm>
            <a:off x="2116" y="2944756"/>
            <a:ext cx="5314950" cy="720000"/>
            <a:chOff x="2116" y="2944756"/>
            <a:chExt cx="5314950" cy="720000"/>
          </a:xfrm>
        </p:grpSpPr>
        <p:grpSp>
          <p:nvGrpSpPr>
            <p:cNvPr id="68" name="Group 67"/>
            <p:cNvGrpSpPr/>
            <p:nvPr/>
          </p:nvGrpSpPr>
          <p:grpSpPr>
            <a:xfrm flipH="1">
              <a:off x="2116" y="2944756"/>
              <a:ext cx="5314950" cy="720000"/>
              <a:chOff x="1184275" y="495775"/>
              <a:chExt cx="4810125" cy="1265875"/>
            </a:xfrm>
            <a:solidFill>
              <a:srgbClr val="F2DCDB">
                <a:alpha val="50196"/>
              </a:srgbClr>
            </a:solidFill>
          </p:grpSpPr>
          <p:sp>
            <p:nvSpPr>
              <p:cNvPr id="69" name="Rectangle 68"/>
              <p:cNvSpPr/>
              <p:nvPr/>
            </p:nvSpPr>
            <p:spPr>
              <a:xfrm>
                <a:off x="1905000" y="501650"/>
                <a:ext cx="4089400" cy="12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rot="16200000">
                <a:off x="914275" y="765775"/>
                <a:ext cx="1260000" cy="720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TextBox 83"/>
            <p:cNvSpPr txBox="1"/>
            <p:nvPr/>
          </p:nvSpPr>
          <p:spPr>
            <a:xfrm>
              <a:off x="6347" y="2990857"/>
              <a:ext cx="1056508" cy="615553"/>
            </a:xfrm>
            <a:prstGeom prst="rect">
              <a:avLst/>
            </a:prstGeom>
            <a:noFill/>
          </p:spPr>
          <p:txBody>
            <a:bodyPr wrap="none" lIns="0" tIns="0" rIns="0" bIns="0" rtlCol="0">
              <a:spAutoFit/>
            </a:bodyPr>
            <a:lstStyle/>
            <a:p>
              <a:r>
                <a:rPr lang="en-US" sz="4000" b="1" dirty="0">
                  <a:solidFill>
                    <a:schemeClr val="accent2">
                      <a:lumMod val="75000"/>
                    </a:schemeClr>
                  </a:solidFill>
                </a:rPr>
                <a:t>Food</a:t>
              </a:r>
            </a:p>
          </p:txBody>
        </p:sp>
      </p:grpSp>
      <p:grpSp>
        <p:nvGrpSpPr>
          <p:cNvPr id="36" name="Group 35"/>
          <p:cNvGrpSpPr/>
          <p:nvPr/>
        </p:nvGrpSpPr>
        <p:grpSpPr>
          <a:xfrm>
            <a:off x="-6351" y="3662302"/>
            <a:ext cx="5314950" cy="720000"/>
            <a:chOff x="-6351" y="3662302"/>
            <a:chExt cx="5314950" cy="720000"/>
          </a:xfrm>
        </p:grpSpPr>
        <p:grpSp>
          <p:nvGrpSpPr>
            <p:cNvPr id="71" name="Group 70"/>
            <p:cNvGrpSpPr/>
            <p:nvPr/>
          </p:nvGrpSpPr>
          <p:grpSpPr>
            <a:xfrm flipH="1">
              <a:off x="-6351" y="3662302"/>
              <a:ext cx="5314950" cy="720000"/>
              <a:chOff x="1184275" y="495775"/>
              <a:chExt cx="4810125" cy="1265875"/>
            </a:xfrm>
            <a:solidFill>
              <a:srgbClr val="EBF1DE">
                <a:alpha val="50196"/>
              </a:srgbClr>
            </a:solidFill>
          </p:grpSpPr>
          <p:sp>
            <p:nvSpPr>
              <p:cNvPr id="72" name="Rectangle 71"/>
              <p:cNvSpPr/>
              <p:nvPr/>
            </p:nvSpPr>
            <p:spPr>
              <a:xfrm>
                <a:off x="1905000" y="501650"/>
                <a:ext cx="4089400" cy="12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p:cNvSpPr/>
              <p:nvPr/>
            </p:nvSpPr>
            <p:spPr>
              <a:xfrm rot="16200000">
                <a:off x="914275" y="765775"/>
                <a:ext cx="1260000" cy="720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p:cNvSpPr txBox="1"/>
            <p:nvPr/>
          </p:nvSpPr>
          <p:spPr>
            <a:xfrm>
              <a:off x="6348" y="3712561"/>
              <a:ext cx="1307346" cy="615553"/>
            </a:xfrm>
            <a:prstGeom prst="rect">
              <a:avLst/>
            </a:prstGeom>
            <a:noFill/>
          </p:spPr>
          <p:txBody>
            <a:bodyPr wrap="none" lIns="0" tIns="0" rIns="0" bIns="0" rtlCol="0">
              <a:spAutoFit/>
            </a:bodyPr>
            <a:lstStyle/>
            <a:p>
              <a:r>
                <a:rPr lang="en-US" sz="4000" b="1" dirty="0">
                  <a:solidFill>
                    <a:schemeClr val="accent3">
                      <a:lumMod val="75000"/>
                    </a:schemeClr>
                  </a:solidFill>
                </a:rPr>
                <a:t>Water</a:t>
              </a:r>
            </a:p>
          </p:txBody>
        </p:sp>
      </p:grpSp>
      <p:grpSp>
        <p:nvGrpSpPr>
          <p:cNvPr id="37" name="Group 36"/>
          <p:cNvGrpSpPr/>
          <p:nvPr/>
        </p:nvGrpSpPr>
        <p:grpSpPr>
          <a:xfrm>
            <a:off x="0" y="4379855"/>
            <a:ext cx="5314950" cy="720000"/>
            <a:chOff x="0" y="4379855"/>
            <a:chExt cx="5314950" cy="720000"/>
          </a:xfrm>
        </p:grpSpPr>
        <p:grpSp>
          <p:nvGrpSpPr>
            <p:cNvPr id="77" name="Group 76"/>
            <p:cNvGrpSpPr/>
            <p:nvPr/>
          </p:nvGrpSpPr>
          <p:grpSpPr>
            <a:xfrm flipH="1">
              <a:off x="0" y="4379855"/>
              <a:ext cx="5314950" cy="720000"/>
              <a:chOff x="1184275" y="495775"/>
              <a:chExt cx="4810125" cy="1265875"/>
            </a:xfrm>
            <a:solidFill>
              <a:srgbClr val="FFCCFF">
                <a:alpha val="50196"/>
              </a:srgbClr>
            </a:solidFill>
          </p:grpSpPr>
          <p:sp>
            <p:nvSpPr>
              <p:cNvPr id="78" name="Rectangle 77"/>
              <p:cNvSpPr/>
              <p:nvPr/>
            </p:nvSpPr>
            <p:spPr>
              <a:xfrm>
                <a:off x="1905000" y="501650"/>
                <a:ext cx="4089400" cy="12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p:nvSpPr>
            <p:spPr>
              <a:xfrm rot="16200000">
                <a:off x="914275" y="765775"/>
                <a:ext cx="1260000" cy="720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p:cNvSpPr txBox="1"/>
            <p:nvPr/>
          </p:nvSpPr>
          <p:spPr>
            <a:xfrm>
              <a:off x="6345" y="4423786"/>
              <a:ext cx="1934376" cy="615553"/>
            </a:xfrm>
            <a:prstGeom prst="rect">
              <a:avLst/>
            </a:prstGeom>
            <a:noFill/>
          </p:spPr>
          <p:txBody>
            <a:bodyPr wrap="none" lIns="0" tIns="0" rIns="0" bIns="0" rtlCol="0">
              <a:spAutoFit/>
            </a:bodyPr>
            <a:lstStyle/>
            <a:p>
              <a:r>
                <a:rPr lang="en-US" sz="4000" b="1" dirty="0">
                  <a:solidFill>
                    <a:schemeClr val="accent2">
                      <a:lumMod val="60000"/>
                      <a:lumOff val="40000"/>
                    </a:schemeClr>
                  </a:solidFill>
                </a:rPr>
                <a:t>Economy</a:t>
              </a:r>
            </a:p>
          </p:txBody>
        </p:sp>
      </p:grpSp>
      <p:grpSp>
        <p:nvGrpSpPr>
          <p:cNvPr id="38" name="Group 37"/>
          <p:cNvGrpSpPr/>
          <p:nvPr/>
        </p:nvGrpSpPr>
        <p:grpSpPr>
          <a:xfrm>
            <a:off x="-2" y="5096053"/>
            <a:ext cx="5342467" cy="917398"/>
            <a:chOff x="-2" y="5096053"/>
            <a:chExt cx="5342467" cy="917398"/>
          </a:xfrm>
        </p:grpSpPr>
        <p:grpSp>
          <p:nvGrpSpPr>
            <p:cNvPr id="74" name="Group 73"/>
            <p:cNvGrpSpPr/>
            <p:nvPr/>
          </p:nvGrpSpPr>
          <p:grpSpPr>
            <a:xfrm flipH="1">
              <a:off x="-2" y="5096053"/>
              <a:ext cx="5342467" cy="917398"/>
              <a:chOff x="1184276" y="495773"/>
              <a:chExt cx="4810124" cy="1265877"/>
            </a:xfrm>
            <a:solidFill>
              <a:srgbClr val="E6E0EC">
                <a:alpha val="50196"/>
              </a:srgbClr>
            </a:solidFill>
          </p:grpSpPr>
          <p:sp>
            <p:nvSpPr>
              <p:cNvPr id="75" name="Rectangle 74"/>
              <p:cNvSpPr/>
              <p:nvPr/>
            </p:nvSpPr>
            <p:spPr>
              <a:xfrm>
                <a:off x="1905000" y="501650"/>
                <a:ext cx="4089400" cy="12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rot="16200000">
                <a:off x="914275" y="765774"/>
                <a:ext cx="1260001" cy="720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TextBox 86"/>
            <p:cNvSpPr txBox="1"/>
            <p:nvPr/>
          </p:nvSpPr>
          <p:spPr>
            <a:xfrm>
              <a:off x="0" y="5160407"/>
              <a:ext cx="3064933" cy="615553"/>
            </a:xfrm>
            <a:prstGeom prst="rect">
              <a:avLst/>
            </a:prstGeom>
            <a:noFill/>
          </p:spPr>
          <p:txBody>
            <a:bodyPr wrap="square" lIns="0" tIns="0" rIns="0" bIns="0" rtlCol="0">
              <a:spAutoFit/>
            </a:bodyPr>
            <a:lstStyle/>
            <a:p>
              <a:r>
                <a:rPr lang="en-US" sz="4000" b="1" dirty="0">
                  <a:solidFill>
                    <a:schemeClr val="accent4">
                      <a:lumMod val="75000"/>
                    </a:schemeClr>
                  </a:solidFill>
                </a:rPr>
                <a:t>Infrastructure</a:t>
              </a:r>
            </a:p>
          </p:txBody>
        </p:sp>
      </p:grpSp>
      <p:grpSp>
        <p:nvGrpSpPr>
          <p:cNvPr id="39" name="Group 38"/>
          <p:cNvGrpSpPr/>
          <p:nvPr/>
        </p:nvGrpSpPr>
        <p:grpSpPr>
          <a:xfrm>
            <a:off x="0" y="6012566"/>
            <a:ext cx="5314950" cy="720000"/>
            <a:chOff x="0" y="6017646"/>
            <a:chExt cx="5314950" cy="720000"/>
          </a:xfrm>
        </p:grpSpPr>
        <p:grpSp>
          <p:nvGrpSpPr>
            <p:cNvPr id="80" name="Group 79"/>
            <p:cNvGrpSpPr/>
            <p:nvPr/>
          </p:nvGrpSpPr>
          <p:grpSpPr>
            <a:xfrm flipH="1">
              <a:off x="0" y="6017646"/>
              <a:ext cx="5314950" cy="720000"/>
              <a:chOff x="1184275" y="495775"/>
              <a:chExt cx="4810125" cy="1265875"/>
            </a:xfrm>
            <a:solidFill>
              <a:srgbClr val="FDEADA">
                <a:alpha val="50196"/>
              </a:srgbClr>
            </a:solidFill>
          </p:grpSpPr>
          <p:sp>
            <p:nvSpPr>
              <p:cNvPr id="81" name="Rectangle 80"/>
              <p:cNvSpPr/>
              <p:nvPr/>
            </p:nvSpPr>
            <p:spPr>
              <a:xfrm>
                <a:off x="1905000" y="501650"/>
                <a:ext cx="4089400" cy="12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p:nvPr/>
            </p:nvSpPr>
            <p:spPr>
              <a:xfrm rot="16200000">
                <a:off x="914275" y="765775"/>
                <a:ext cx="1260000" cy="720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TextBox 87"/>
            <p:cNvSpPr txBox="1"/>
            <p:nvPr/>
          </p:nvSpPr>
          <p:spPr>
            <a:xfrm>
              <a:off x="4439" y="6057306"/>
              <a:ext cx="1721625" cy="615553"/>
            </a:xfrm>
            <a:prstGeom prst="rect">
              <a:avLst/>
            </a:prstGeom>
            <a:noFill/>
          </p:spPr>
          <p:txBody>
            <a:bodyPr wrap="none" lIns="0" tIns="0" rIns="0" bIns="0" rtlCol="0">
              <a:spAutoFit/>
            </a:bodyPr>
            <a:lstStyle/>
            <a:p>
              <a:r>
                <a:rPr lang="en-US" sz="4000" b="1" dirty="0">
                  <a:solidFill>
                    <a:schemeClr val="accent6">
                      <a:lumMod val="75000"/>
                    </a:schemeClr>
                  </a:solidFill>
                </a:rPr>
                <a:t>Security</a:t>
              </a:r>
            </a:p>
          </p:txBody>
        </p:sp>
      </p:grpSp>
      <p:sp>
        <p:nvSpPr>
          <p:cNvPr id="100" name="Rounded Rectangle 99"/>
          <p:cNvSpPr/>
          <p:nvPr/>
        </p:nvSpPr>
        <p:spPr>
          <a:xfrm>
            <a:off x="1277103" y="2611604"/>
            <a:ext cx="481555"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Suicide</a:t>
            </a:r>
          </a:p>
        </p:txBody>
      </p:sp>
      <p:sp>
        <p:nvSpPr>
          <p:cNvPr id="105" name="Rounded Rectangle 104"/>
          <p:cNvSpPr/>
          <p:nvPr/>
        </p:nvSpPr>
        <p:spPr>
          <a:xfrm>
            <a:off x="3883826" y="2770354"/>
            <a:ext cx="42430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Death</a:t>
            </a:r>
          </a:p>
        </p:txBody>
      </p:sp>
      <p:sp>
        <p:nvSpPr>
          <p:cNvPr id="116" name="Rounded Rectangle 115"/>
          <p:cNvSpPr/>
          <p:nvPr/>
        </p:nvSpPr>
        <p:spPr>
          <a:xfrm>
            <a:off x="1890059" y="2103604"/>
            <a:ext cx="509435"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Disease</a:t>
            </a:r>
          </a:p>
        </p:txBody>
      </p:sp>
      <p:sp>
        <p:nvSpPr>
          <p:cNvPr id="117" name="Rounded Rectangle 116"/>
          <p:cNvSpPr/>
          <p:nvPr/>
        </p:nvSpPr>
        <p:spPr>
          <a:xfrm>
            <a:off x="1322925" y="2770354"/>
            <a:ext cx="424503"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Stress</a:t>
            </a:r>
          </a:p>
        </p:txBody>
      </p:sp>
      <p:grpSp>
        <p:nvGrpSpPr>
          <p:cNvPr id="46" name="Group 45"/>
          <p:cNvGrpSpPr/>
          <p:nvPr/>
        </p:nvGrpSpPr>
        <p:grpSpPr>
          <a:xfrm>
            <a:off x="6350" y="1932154"/>
            <a:ext cx="4888026" cy="982200"/>
            <a:chOff x="6350" y="1932154"/>
            <a:chExt cx="4888026" cy="982200"/>
          </a:xfrm>
        </p:grpSpPr>
        <p:sp>
          <p:nvSpPr>
            <p:cNvPr id="89" name="Rounded Rectangle 88"/>
            <p:cNvSpPr/>
            <p:nvPr/>
          </p:nvSpPr>
          <p:spPr>
            <a:xfrm>
              <a:off x="2374638" y="2275144"/>
              <a:ext cx="71157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Depression</a:t>
              </a:r>
            </a:p>
          </p:txBody>
        </p:sp>
        <p:sp>
          <p:nvSpPr>
            <p:cNvPr id="94" name="Rounded Rectangle 93"/>
            <p:cNvSpPr/>
            <p:nvPr/>
          </p:nvSpPr>
          <p:spPr>
            <a:xfrm>
              <a:off x="3326015" y="1938504"/>
              <a:ext cx="765231"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Malnutrition</a:t>
              </a:r>
            </a:p>
          </p:txBody>
        </p:sp>
        <p:sp>
          <p:nvSpPr>
            <p:cNvPr id="99" name="Rounded Rectangle 98"/>
            <p:cNvSpPr/>
            <p:nvPr/>
          </p:nvSpPr>
          <p:spPr>
            <a:xfrm>
              <a:off x="3349183" y="2109954"/>
              <a:ext cx="84589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Mental health</a:t>
              </a:r>
            </a:p>
          </p:txBody>
        </p:sp>
        <p:sp>
          <p:nvSpPr>
            <p:cNvPr id="101" name="Rounded Rectangle 100"/>
            <p:cNvSpPr/>
            <p:nvPr/>
          </p:nvSpPr>
          <p:spPr>
            <a:xfrm>
              <a:off x="1395848" y="2275054"/>
              <a:ext cx="967965"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Risk of accidents</a:t>
              </a:r>
            </a:p>
          </p:txBody>
        </p:sp>
        <p:sp>
          <p:nvSpPr>
            <p:cNvPr id="102" name="Rounded Rectangle 101"/>
            <p:cNvSpPr/>
            <p:nvPr/>
          </p:nvSpPr>
          <p:spPr>
            <a:xfrm>
              <a:off x="3107134" y="2275054"/>
              <a:ext cx="1037894"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Affective disorder</a:t>
              </a:r>
            </a:p>
          </p:txBody>
        </p:sp>
        <p:sp>
          <p:nvSpPr>
            <p:cNvPr id="103" name="Rounded Rectangle 102"/>
            <p:cNvSpPr/>
            <p:nvPr/>
          </p:nvSpPr>
          <p:spPr>
            <a:xfrm>
              <a:off x="2438489" y="2770354"/>
              <a:ext cx="914684"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Life satisfaction</a:t>
              </a:r>
            </a:p>
          </p:txBody>
        </p:sp>
        <p:sp>
          <p:nvSpPr>
            <p:cNvPr id="104" name="Rounded Rectangle 103"/>
            <p:cNvSpPr/>
            <p:nvPr/>
          </p:nvSpPr>
          <p:spPr>
            <a:xfrm>
              <a:off x="3564285" y="2440154"/>
              <a:ext cx="1330091"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Educational attainment</a:t>
              </a:r>
            </a:p>
          </p:txBody>
        </p:sp>
        <p:sp>
          <p:nvSpPr>
            <p:cNvPr id="106" name="Rounded Rectangle 105"/>
            <p:cNvSpPr/>
            <p:nvPr/>
          </p:nvSpPr>
          <p:spPr>
            <a:xfrm>
              <a:off x="2441951" y="2440154"/>
              <a:ext cx="107286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Pathogen diseases</a:t>
              </a:r>
            </a:p>
          </p:txBody>
        </p:sp>
        <p:sp>
          <p:nvSpPr>
            <p:cNvPr id="107" name="Rounded Rectangle 106"/>
            <p:cNvSpPr/>
            <p:nvPr/>
          </p:nvSpPr>
          <p:spPr>
            <a:xfrm>
              <a:off x="3371111" y="2764004"/>
              <a:ext cx="497238"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Injuries</a:t>
              </a:r>
            </a:p>
          </p:txBody>
        </p:sp>
        <p:sp>
          <p:nvSpPr>
            <p:cNvPr id="108" name="Rounded Rectangle 107"/>
            <p:cNvSpPr/>
            <p:nvPr/>
          </p:nvSpPr>
          <p:spPr>
            <a:xfrm>
              <a:off x="2781120" y="2605254"/>
              <a:ext cx="673921"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Recreation</a:t>
              </a:r>
            </a:p>
          </p:txBody>
        </p:sp>
        <p:sp>
          <p:nvSpPr>
            <p:cNvPr id="109" name="Rounded Rectangle 108"/>
            <p:cNvSpPr/>
            <p:nvPr/>
          </p:nvSpPr>
          <p:spPr>
            <a:xfrm>
              <a:off x="1758298" y="2770354"/>
              <a:ext cx="65865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err="1">
                  <a:solidFill>
                    <a:schemeClr val="tx1"/>
                  </a:solidFill>
                </a:rPr>
                <a:t>Solastalgia</a:t>
              </a:r>
              <a:endParaRPr lang="en-US" sz="1000" dirty="0">
                <a:solidFill>
                  <a:schemeClr val="tx1"/>
                </a:solidFill>
              </a:endParaRPr>
            </a:p>
          </p:txBody>
        </p:sp>
        <p:sp>
          <p:nvSpPr>
            <p:cNvPr id="110" name="Rounded Rectangle 109"/>
            <p:cNvSpPr/>
            <p:nvPr/>
          </p:nvSpPr>
          <p:spPr>
            <a:xfrm>
              <a:off x="642967" y="1938504"/>
              <a:ext cx="121627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Vector-borne disease</a:t>
              </a:r>
            </a:p>
          </p:txBody>
        </p:sp>
        <p:sp>
          <p:nvSpPr>
            <p:cNvPr id="111" name="Rounded Rectangle 110"/>
            <p:cNvSpPr/>
            <p:nvPr/>
          </p:nvSpPr>
          <p:spPr>
            <a:xfrm>
              <a:off x="1874142" y="1938504"/>
              <a:ext cx="544625"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Famines</a:t>
              </a:r>
            </a:p>
          </p:txBody>
        </p:sp>
        <p:sp>
          <p:nvSpPr>
            <p:cNvPr id="112" name="Rounded Rectangle 111"/>
            <p:cNvSpPr/>
            <p:nvPr/>
          </p:nvSpPr>
          <p:spPr>
            <a:xfrm>
              <a:off x="2408948" y="1938868"/>
              <a:ext cx="884713"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Toxic exposure</a:t>
              </a:r>
            </a:p>
          </p:txBody>
        </p:sp>
        <p:sp>
          <p:nvSpPr>
            <p:cNvPr id="113" name="Rounded Rectangle 112"/>
            <p:cNvSpPr/>
            <p:nvPr/>
          </p:nvSpPr>
          <p:spPr>
            <a:xfrm>
              <a:off x="400050" y="2770354"/>
              <a:ext cx="911353"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Life expectancy</a:t>
              </a:r>
            </a:p>
          </p:txBody>
        </p:sp>
        <p:sp>
          <p:nvSpPr>
            <p:cNvPr id="114" name="Rounded Rectangle 113"/>
            <p:cNvSpPr/>
            <p:nvPr/>
          </p:nvSpPr>
          <p:spPr>
            <a:xfrm>
              <a:off x="6350" y="1932154"/>
              <a:ext cx="609908"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Addiction</a:t>
              </a:r>
            </a:p>
          </p:txBody>
        </p:sp>
        <p:sp>
          <p:nvSpPr>
            <p:cNvPr id="115" name="Rounded Rectangle 114"/>
            <p:cNvSpPr/>
            <p:nvPr/>
          </p:nvSpPr>
          <p:spPr>
            <a:xfrm>
              <a:off x="1381807" y="2103604"/>
              <a:ext cx="497238"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Culture</a:t>
              </a:r>
            </a:p>
          </p:txBody>
        </p:sp>
        <p:sp>
          <p:nvSpPr>
            <p:cNvPr id="118" name="Rounded Rectangle 117"/>
            <p:cNvSpPr/>
            <p:nvPr/>
          </p:nvSpPr>
          <p:spPr>
            <a:xfrm>
              <a:off x="4210050" y="2103605"/>
              <a:ext cx="378122"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PTSD</a:t>
              </a:r>
            </a:p>
          </p:txBody>
        </p:sp>
        <p:sp>
          <p:nvSpPr>
            <p:cNvPr id="119" name="Rounded Rectangle 118"/>
            <p:cNvSpPr/>
            <p:nvPr/>
          </p:nvSpPr>
          <p:spPr>
            <a:xfrm>
              <a:off x="2417995" y="2103604"/>
              <a:ext cx="901364"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Food poisoning</a:t>
              </a:r>
            </a:p>
          </p:txBody>
        </p:sp>
        <p:sp>
          <p:nvSpPr>
            <p:cNvPr id="120" name="Rounded Rectangle 119"/>
            <p:cNvSpPr/>
            <p:nvPr/>
          </p:nvSpPr>
          <p:spPr>
            <a:xfrm>
              <a:off x="3460317" y="2598904"/>
              <a:ext cx="903028"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Prenatal health</a:t>
              </a:r>
            </a:p>
          </p:txBody>
        </p:sp>
        <p:sp>
          <p:nvSpPr>
            <p:cNvPr id="121" name="Rounded Rectangle 120"/>
            <p:cNvSpPr/>
            <p:nvPr/>
          </p:nvSpPr>
          <p:spPr>
            <a:xfrm>
              <a:off x="1780391" y="2605254"/>
              <a:ext cx="98627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Children's health</a:t>
              </a:r>
            </a:p>
          </p:txBody>
        </p:sp>
        <p:sp>
          <p:nvSpPr>
            <p:cNvPr id="122" name="Rounded Rectangle 121"/>
            <p:cNvSpPr/>
            <p:nvPr/>
          </p:nvSpPr>
          <p:spPr>
            <a:xfrm>
              <a:off x="1406476" y="2440154"/>
              <a:ext cx="102290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Air quality hazard</a:t>
              </a:r>
            </a:p>
          </p:txBody>
        </p:sp>
        <p:sp>
          <p:nvSpPr>
            <p:cNvPr id="123" name="Rounded Rectangle 122"/>
            <p:cNvSpPr/>
            <p:nvPr/>
          </p:nvSpPr>
          <p:spPr>
            <a:xfrm>
              <a:off x="12700" y="2611604"/>
              <a:ext cx="123936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Zoonotic envenoming</a:t>
              </a:r>
            </a:p>
          </p:txBody>
        </p:sp>
      </p:grpSp>
      <p:sp>
        <p:nvSpPr>
          <p:cNvPr id="133" name="Rounded Rectangle 132"/>
          <p:cNvSpPr/>
          <p:nvPr/>
        </p:nvSpPr>
        <p:spPr>
          <a:xfrm>
            <a:off x="1452688" y="3056468"/>
            <a:ext cx="68918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Agriculture</a:t>
            </a:r>
          </a:p>
        </p:txBody>
      </p:sp>
      <p:sp>
        <p:nvSpPr>
          <p:cNvPr id="138" name="Rounded Rectangle 137"/>
          <p:cNvSpPr/>
          <p:nvPr/>
        </p:nvSpPr>
        <p:spPr>
          <a:xfrm>
            <a:off x="1401851" y="3399368"/>
            <a:ext cx="58765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Livestock</a:t>
            </a:r>
          </a:p>
        </p:txBody>
      </p:sp>
      <p:grpSp>
        <p:nvGrpSpPr>
          <p:cNvPr id="47" name="Group 46"/>
          <p:cNvGrpSpPr/>
          <p:nvPr/>
        </p:nvGrpSpPr>
        <p:grpSpPr>
          <a:xfrm>
            <a:off x="1080277" y="3050118"/>
            <a:ext cx="2572700" cy="493250"/>
            <a:chOff x="1080277" y="3050118"/>
            <a:chExt cx="2572700" cy="493250"/>
          </a:xfrm>
        </p:grpSpPr>
        <p:sp>
          <p:nvSpPr>
            <p:cNvPr id="132" name="Rounded Rectangle 131"/>
            <p:cNvSpPr/>
            <p:nvPr/>
          </p:nvSpPr>
          <p:spPr>
            <a:xfrm>
              <a:off x="1080277" y="3221568"/>
              <a:ext cx="887908"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Contamination</a:t>
              </a:r>
            </a:p>
          </p:txBody>
        </p:sp>
        <p:sp>
          <p:nvSpPr>
            <p:cNvPr id="134" name="Rounded Rectangle 133"/>
            <p:cNvSpPr/>
            <p:nvPr/>
          </p:nvSpPr>
          <p:spPr>
            <a:xfrm>
              <a:off x="2903458" y="3221568"/>
              <a:ext cx="746745"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Aquaculture</a:t>
              </a:r>
            </a:p>
          </p:txBody>
        </p:sp>
        <p:sp>
          <p:nvSpPr>
            <p:cNvPr id="135" name="Rounded Rectangle 134"/>
            <p:cNvSpPr/>
            <p:nvPr/>
          </p:nvSpPr>
          <p:spPr>
            <a:xfrm>
              <a:off x="2701239" y="3050118"/>
              <a:ext cx="947983"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Marine fisheries</a:t>
              </a:r>
            </a:p>
          </p:txBody>
        </p:sp>
        <p:sp>
          <p:nvSpPr>
            <p:cNvPr id="136" name="Rounded Rectangle 135"/>
            <p:cNvSpPr/>
            <p:nvPr/>
          </p:nvSpPr>
          <p:spPr>
            <a:xfrm>
              <a:off x="1988259" y="3227918"/>
              <a:ext cx="888043"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Nutrition value</a:t>
              </a:r>
            </a:p>
          </p:txBody>
        </p:sp>
        <p:sp>
          <p:nvSpPr>
            <p:cNvPr id="137" name="Rounded Rectangle 136"/>
            <p:cNvSpPr/>
            <p:nvPr/>
          </p:nvSpPr>
          <p:spPr>
            <a:xfrm>
              <a:off x="2150417" y="3056468"/>
              <a:ext cx="525627"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Hunting</a:t>
              </a:r>
            </a:p>
          </p:txBody>
        </p:sp>
        <p:sp>
          <p:nvSpPr>
            <p:cNvPr id="139" name="Rounded Rectangle 138"/>
            <p:cNvSpPr/>
            <p:nvPr/>
          </p:nvSpPr>
          <p:spPr>
            <a:xfrm>
              <a:off x="2006814" y="3399368"/>
              <a:ext cx="711234"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Food prices</a:t>
              </a:r>
            </a:p>
          </p:txBody>
        </p:sp>
        <p:sp>
          <p:nvSpPr>
            <p:cNvPr id="140" name="Rounded Rectangle 139"/>
            <p:cNvSpPr/>
            <p:nvPr/>
          </p:nvSpPr>
          <p:spPr>
            <a:xfrm>
              <a:off x="2748284" y="3399368"/>
              <a:ext cx="904693"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Food shortages</a:t>
              </a:r>
            </a:p>
          </p:txBody>
        </p:sp>
      </p:grpSp>
      <p:sp>
        <p:nvSpPr>
          <p:cNvPr id="143" name="Rounded Rectangle 142"/>
          <p:cNvSpPr/>
          <p:nvPr/>
        </p:nvSpPr>
        <p:spPr>
          <a:xfrm>
            <a:off x="1904010" y="3970868"/>
            <a:ext cx="48504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Quality</a:t>
            </a:r>
          </a:p>
        </p:txBody>
      </p:sp>
      <p:grpSp>
        <p:nvGrpSpPr>
          <p:cNvPr id="49" name="Group 48"/>
          <p:cNvGrpSpPr/>
          <p:nvPr/>
        </p:nvGrpSpPr>
        <p:grpSpPr>
          <a:xfrm>
            <a:off x="1411569" y="3799418"/>
            <a:ext cx="979031" cy="486900"/>
            <a:chOff x="1411569" y="3799418"/>
            <a:chExt cx="979031" cy="486900"/>
          </a:xfrm>
        </p:grpSpPr>
        <p:sp>
          <p:nvSpPr>
            <p:cNvPr id="144" name="Rounded Rectangle 143"/>
            <p:cNvSpPr/>
            <p:nvPr/>
          </p:nvSpPr>
          <p:spPr>
            <a:xfrm>
              <a:off x="1416300" y="3970868"/>
              <a:ext cx="457161"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Supply</a:t>
              </a:r>
            </a:p>
          </p:txBody>
        </p:sp>
        <p:sp>
          <p:nvSpPr>
            <p:cNvPr id="145" name="Rounded Rectangle 144"/>
            <p:cNvSpPr/>
            <p:nvPr/>
          </p:nvSpPr>
          <p:spPr>
            <a:xfrm>
              <a:off x="1411569" y="4142318"/>
              <a:ext cx="974624"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Run-off and flow</a:t>
              </a:r>
            </a:p>
          </p:txBody>
        </p:sp>
        <p:sp>
          <p:nvSpPr>
            <p:cNvPr id="148" name="Rounded Rectangle 147"/>
            <p:cNvSpPr/>
            <p:nvPr/>
          </p:nvSpPr>
          <p:spPr>
            <a:xfrm>
              <a:off x="1877061" y="3799418"/>
              <a:ext cx="51353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Scarcity</a:t>
              </a:r>
            </a:p>
          </p:txBody>
        </p:sp>
      </p:grpSp>
      <p:sp>
        <p:nvSpPr>
          <p:cNvPr id="151" name="Rounded Rectangle 150"/>
          <p:cNvSpPr/>
          <p:nvPr/>
        </p:nvSpPr>
        <p:spPr>
          <a:xfrm>
            <a:off x="2920580" y="5463118"/>
            <a:ext cx="623602"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Electricity</a:t>
            </a:r>
          </a:p>
        </p:txBody>
      </p:sp>
      <p:sp>
        <p:nvSpPr>
          <p:cNvPr id="159" name="Rounded Rectangle 158"/>
          <p:cNvSpPr/>
          <p:nvPr/>
        </p:nvSpPr>
        <p:spPr>
          <a:xfrm>
            <a:off x="2737614" y="5120218"/>
            <a:ext cx="773634"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Air transport</a:t>
            </a:r>
          </a:p>
        </p:txBody>
      </p:sp>
      <p:grpSp>
        <p:nvGrpSpPr>
          <p:cNvPr id="52" name="Group 51"/>
          <p:cNvGrpSpPr/>
          <p:nvPr/>
        </p:nvGrpSpPr>
        <p:grpSpPr>
          <a:xfrm>
            <a:off x="28992" y="5120218"/>
            <a:ext cx="4515678" cy="836150"/>
            <a:chOff x="28992" y="5120218"/>
            <a:chExt cx="4515678" cy="836150"/>
          </a:xfrm>
        </p:grpSpPr>
        <p:sp>
          <p:nvSpPr>
            <p:cNvPr id="146" name="Rounded Rectangle 145"/>
            <p:cNvSpPr/>
            <p:nvPr/>
          </p:nvSpPr>
          <p:spPr>
            <a:xfrm>
              <a:off x="4011220" y="5285318"/>
              <a:ext cx="448921"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Bridge</a:t>
              </a:r>
            </a:p>
          </p:txBody>
        </p:sp>
        <p:sp>
          <p:nvSpPr>
            <p:cNvPr id="149" name="Rounded Rectangle 148"/>
            <p:cNvSpPr/>
            <p:nvPr/>
          </p:nvSpPr>
          <p:spPr>
            <a:xfrm>
              <a:off x="88782" y="5139268"/>
              <a:ext cx="483298"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Shelter</a:t>
              </a:r>
            </a:p>
          </p:txBody>
        </p:sp>
        <p:sp>
          <p:nvSpPr>
            <p:cNvPr id="150" name="Rounded Rectangle 149"/>
            <p:cNvSpPr/>
            <p:nvPr/>
          </p:nvSpPr>
          <p:spPr>
            <a:xfrm>
              <a:off x="3519192" y="5120218"/>
              <a:ext cx="620178"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Transport</a:t>
              </a:r>
            </a:p>
          </p:txBody>
        </p:sp>
        <p:sp>
          <p:nvSpPr>
            <p:cNvPr id="152" name="Rounded Rectangle 151"/>
            <p:cNvSpPr/>
            <p:nvPr/>
          </p:nvSpPr>
          <p:spPr>
            <a:xfrm>
              <a:off x="1710930" y="5647268"/>
              <a:ext cx="579102"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Buildings</a:t>
              </a:r>
            </a:p>
          </p:txBody>
        </p:sp>
        <p:sp>
          <p:nvSpPr>
            <p:cNvPr id="153" name="Rounded Rectangle 152"/>
            <p:cNvSpPr/>
            <p:nvPr/>
          </p:nvSpPr>
          <p:spPr>
            <a:xfrm>
              <a:off x="575495" y="5139268"/>
              <a:ext cx="589371"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Irrigation</a:t>
              </a:r>
            </a:p>
          </p:txBody>
        </p:sp>
        <p:sp>
          <p:nvSpPr>
            <p:cNvPr id="154" name="Rounded Rectangle 153"/>
            <p:cNvSpPr/>
            <p:nvPr/>
          </p:nvSpPr>
          <p:spPr>
            <a:xfrm>
              <a:off x="3769108" y="5640918"/>
              <a:ext cx="539445"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Railroad</a:t>
              </a:r>
            </a:p>
          </p:txBody>
        </p:sp>
        <p:sp>
          <p:nvSpPr>
            <p:cNvPr id="155" name="Rounded Rectangle 154"/>
            <p:cNvSpPr/>
            <p:nvPr/>
          </p:nvSpPr>
          <p:spPr>
            <a:xfrm>
              <a:off x="3175213" y="5640918"/>
              <a:ext cx="58423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Land loss</a:t>
              </a:r>
            </a:p>
          </p:txBody>
        </p:sp>
        <p:sp>
          <p:nvSpPr>
            <p:cNvPr id="156" name="Rounded Rectangle 155"/>
            <p:cNvSpPr/>
            <p:nvPr/>
          </p:nvSpPr>
          <p:spPr>
            <a:xfrm>
              <a:off x="2298168" y="5647268"/>
              <a:ext cx="87782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Coastal barrier</a:t>
              </a:r>
            </a:p>
          </p:txBody>
        </p:sp>
        <p:sp>
          <p:nvSpPr>
            <p:cNvPr id="157" name="Rounded Rectangle 156"/>
            <p:cNvSpPr/>
            <p:nvPr/>
          </p:nvSpPr>
          <p:spPr>
            <a:xfrm>
              <a:off x="3558391" y="5463118"/>
              <a:ext cx="98627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Communications</a:t>
              </a:r>
            </a:p>
          </p:txBody>
        </p:sp>
        <p:sp>
          <p:nvSpPr>
            <p:cNvPr id="158" name="Rounded Rectangle 157"/>
            <p:cNvSpPr/>
            <p:nvPr/>
          </p:nvSpPr>
          <p:spPr>
            <a:xfrm>
              <a:off x="3579026" y="5285318"/>
              <a:ext cx="42430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Roads</a:t>
              </a:r>
            </a:p>
          </p:txBody>
        </p:sp>
        <p:sp>
          <p:nvSpPr>
            <p:cNvPr id="160" name="Rounded Rectangle 159"/>
            <p:cNvSpPr/>
            <p:nvPr/>
          </p:nvSpPr>
          <p:spPr>
            <a:xfrm>
              <a:off x="2921688" y="5291668"/>
              <a:ext cx="646785"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Landslides</a:t>
              </a:r>
            </a:p>
          </p:txBody>
        </p:sp>
        <p:sp>
          <p:nvSpPr>
            <p:cNvPr id="161" name="Rounded Rectangle 160"/>
            <p:cNvSpPr/>
            <p:nvPr/>
          </p:nvSpPr>
          <p:spPr>
            <a:xfrm>
              <a:off x="38181" y="5647268"/>
              <a:ext cx="166400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Multiple critical infrastructure</a:t>
              </a:r>
            </a:p>
          </p:txBody>
        </p:sp>
        <p:sp>
          <p:nvSpPr>
            <p:cNvPr id="162" name="Rounded Rectangle 161"/>
            <p:cNvSpPr/>
            <p:nvPr/>
          </p:nvSpPr>
          <p:spPr>
            <a:xfrm>
              <a:off x="2022058" y="5120218"/>
              <a:ext cx="70614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err="1">
                  <a:solidFill>
                    <a:schemeClr val="tx1"/>
                  </a:solidFill>
                </a:rPr>
                <a:t>Navegation</a:t>
              </a:r>
              <a:endParaRPr lang="en-US" sz="1000" dirty="0">
                <a:solidFill>
                  <a:schemeClr val="tx1"/>
                </a:solidFill>
              </a:endParaRPr>
            </a:p>
          </p:txBody>
        </p:sp>
        <p:sp>
          <p:nvSpPr>
            <p:cNvPr id="163" name="Rounded Rectangle 162"/>
            <p:cNvSpPr/>
            <p:nvPr/>
          </p:nvSpPr>
          <p:spPr>
            <a:xfrm>
              <a:off x="3816350" y="5806018"/>
              <a:ext cx="38348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Ports</a:t>
              </a:r>
            </a:p>
          </p:txBody>
        </p:sp>
        <p:sp>
          <p:nvSpPr>
            <p:cNvPr id="164" name="Rounded Rectangle 163"/>
            <p:cNvSpPr/>
            <p:nvPr/>
          </p:nvSpPr>
          <p:spPr>
            <a:xfrm>
              <a:off x="1588576" y="5126568"/>
              <a:ext cx="41740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Levee</a:t>
              </a:r>
            </a:p>
          </p:txBody>
        </p:sp>
        <p:sp>
          <p:nvSpPr>
            <p:cNvPr id="165" name="Rounded Rectangle 164"/>
            <p:cNvSpPr/>
            <p:nvPr/>
          </p:nvSpPr>
          <p:spPr>
            <a:xfrm>
              <a:off x="1176570" y="5132918"/>
              <a:ext cx="403221"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Dams</a:t>
              </a:r>
            </a:p>
          </p:txBody>
        </p:sp>
        <p:sp>
          <p:nvSpPr>
            <p:cNvPr id="166" name="Rounded Rectangle 165"/>
            <p:cNvSpPr/>
            <p:nvPr/>
          </p:nvSpPr>
          <p:spPr>
            <a:xfrm>
              <a:off x="28992" y="5799668"/>
              <a:ext cx="119977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Health infrastructure</a:t>
              </a:r>
            </a:p>
          </p:txBody>
        </p:sp>
        <p:sp>
          <p:nvSpPr>
            <p:cNvPr id="167" name="Rounded Rectangle 166"/>
            <p:cNvSpPr/>
            <p:nvPr/>
          </p:nvSpPr>
          <p:spPr>
            <a:xfrm>
              <a:off x="1228893" y="5806018"/>
              <a:ext cx="1212977"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Energy infrastructure</a:t>
              </a:r>
            </a:p>
          </p:txBody>
        </p:sp>
        <p:sp>
          <p:nvSpPr>
            <p:cNvPr id="168" name="Rounded Rectangle 167"/>
            <p:cNvSpPr/>
            <p:nvPr/>
          </p:nvSpPr>
          <p:spPr>
            <a:xfrm>
              <a:off x="2470437" y="5812368"/>
              <a:ext cx="133339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Water and waste water</a:t>
              </a:r>
            </a:p>
          </p:txBody>
        </p:sp>
      </p:grpSp>
      <p:sp>
        <p:nvSpPr>
          <p:cNvPr id="176" name="Rounded Rectangle 175"/>
          <p:cNvSpPr/>
          <p:nvPr/>
        </p:nvSpPr>
        <p:spPr>
          <a:xfrm>
            <a:off x="1699243" y="6465824"/>
            <a:ext cx="72989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Social order</a:t>
            </a:r>
          </a:p>
        </p:txBody>
      </p:sp>
      <p:grpSp>
        <p:nvGrpSpPr>
          <p:cNvPr id="53" name="Group 52"/>
          <p:cNvGrpSpPr/>
          <p:nvPr/>
        </p:nvGrpSpPr>
        <p:grpSpPr>
          <a:xfrm>
            <a:off x="1751448" y="6122924"/>
            <a:ext cx="2995390" cy="480550"/>
            <a:chOff x="1751448" y="6122924"/>
            <a:chExt cx="2995390" cy="480550"/>
          </a:xfrm>
        </p:grpSpPr>
        <p:sp>
          <p:nvSpPr>
            <p:cNvPr id="169" name="Rounded Rectangle 168"/>
            <p:cNvSpPr/>
            <p:nvPr/>
          </p:nvSpPr>
          <p:spPr>
            <a:xfrm>
              <a:off x="4120937" y="6453124"/>
              <a:ext cx="623602"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Migration</a:t>
              </a:r>
            </a:p>
          </p:txBody>
        </p:sp>
        <p:sp>
          <p:nvSpPr>
            <p:cNvPr id="170" name="Rounded Rectangle 169"/>
            <p:cNvSpPr/>
            <p:nvPr/>
          </p:nvSpPr>
          <p:spPr>
            <a:xfrm>
              <a:off x="3551918" y="6453124"/>
              <a:ext cx="555141"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Violence</a:t>
              </a:r>
            </a:p>
          </p:txBody>
        </p:sp>
        <p:sp>
          <p:nvSpPr>
            <p:cNvPr id="171" name="Rounded Rectangle 170"/>
            <p:cNvSpPr/>
            <p:nvPr/>
          </p:nvSpPr>
          <p:spPr>
            <a:xfrm>
              <a:off x="2454238" y="6459474"/>
              <a:ext cx="109950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Criminal </a:t>
              </a:r>
              <a:r>
                <a:rPr lang="en-US" sz="1000" dirty="0" err="1">
                  <a:solidFill>
                    <a:schemeClr val="tx1"/>
                  </a:solidFill>
                </a:rPr>
                <a:t>behaviour</a:t>
              </a:r>
              <a:endParaRPr lang="en-US" sz="1000" dirty="0">
                <a:solidFill>
                  <a:schemeClr val="tx1"/>
                </a:solidFill>
              </a:endParaRPr>
            </a:p>
          </p:txBody>
        </p:sp>
        <p:sp>
          <p:nvSpPr>
            <p:cNvPr id="172" name="Rounded Rectangle 171"/>
            <p:cNvSpPr/>
            <p:nvPr/>
          </p:nvSpPr>
          <p:spPr>
            <a:xfrm>
              <a:off x="1751448" y="6129274"/>
              <a:ext cx="51117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Conflict</a:t>
              </a:r>
            </a:p>
          </p:txBody>
        </p:sp>
        <p:sp>
          <p:nvSpPr>
            <p:cNvPr id="173" name="Rounded Rectangle 172"/>
            <p:cNvSpPr/>
            <p:nvPr/>
          </p:nvSpPr>
          <p:spPr>
            <a:xfrm>
              <a:off x="2269794" y="6129274"/>
              <a:ext cx="82068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Displacement</a:t>
              </a:r>
            </a:p>
          </p:txBody>
        </p:sp>
        <p:sp>
          <p:nvSpPr>
            <p:cNvPr id="174" name="Rounded Rectangle 173"/>
            <p:cNvSpPr/>
            <p:nvPr/>
          </p:nvSpPr>
          <p:spPr>
            <a:xfrm>
              <a:off x="3813839" y="6122924"/>
              <a:ext cx="93299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Military buildup</a:t>
              </a:r>
            </a:p>
          </p:txBody>
        </p:sp>
        <p:sp>
          <p:nvSpPr>
            <p:cNvPr id="175" name="Rounded Rectangle 174"/>
            <p:cNvSpPr/>
            <p:nvPr/>
          </p:nvSpPr>
          <p:spPr>
            <a:xfrm>
              <a:off x="2463493" y="6300724"/>
              <a:ext cx="104289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Gender inequality</a:t>
              </a:r>
            </a:p>
          </p:txBody>
        </p:sp>
        <p:sp>
          <p:nvSpPr>
            <p:cNvPr id="177" name="Rounded Rectangle 176"/>
            <p:cNvSpPr/>
            <p:nvPr/>
          </p:nvSpPr>
          <p:spPr>
            <a:xfrm>
              <a:off x="1754303" y="6300724"/>
              <a:ext cx="69597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Democracy</a:t>
              </a:r>
            </a:p>
          </p:txBody>
        </p:sp>
        <p:sp>
          <p:nvSpPr>
            <p:cNvPr id="178" name="Rounded Rectangle 177"/>
            <p:cNvSpPr/>
            <p:nvPr/>
          </p:nvSpPr>
          <p:spPr>
            <a:xfrm>
              <a:off x="3114485" y="6129274"/>
              <a:ext cx="68070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Evacuation</a:t>
              </a:r>
            </a:p>
          </p:txBody>
        </p:sp>
        <p:sp>
          <p:nvSpPr>
            <p:cNvPr id="179" name="Rounded Rectangle 178"/>
            <p:cNvSpPr/>
            <p:nvPr/>
          </p:nvSpPr>
          <p:spPr>
            <a:xfrm>
              <a:off x="3513450" y="6294374"/>
              <a:ext cx="121627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Aggressive </a:t>
              </a:r>
              <a:r>
                <a:rPr lang="en-US" sz="1000" dirty="0" err="1">
                  <a:solidFill>
                    <a:schemeClr val="tx1"/>
                  </a:solidFill>
                </a:rPr>
                <a:t>behaviour</a:t>
              </a:r>
              <a:endParaRPr lang="en-US" sz="1000" dirty="0">
                <a:solidFill>
                  <a:schemeClr val="tx1"/>
                </a:solidFill>
              </a:endParaRPr>
            </a:p>
          </p:txBody>
        </p:sp>
      </p:grpSp>
      <p:sp>
        <p:nvSpPr>
          <p:cNvPr id="192" name="Rounded Rectangle 191"/>
          <p:cNvSpPr/>
          <p:nvPr/>
        </p:nvSpPr>
        <p:spPr>
          <a:xfrm>
            <a:off x="2827462" y="4447482"/>
            <a:ext cx="620177"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Insurance</a:t>
            </a:r>
          </a:p>
        </p:txBody>
      </p:sp>
      <p:grpSp>
        <p:nvGrpSpPr>
          <p:cNvPr id="51" name="Group 50"/>
          <p:cNvGrpSpPr/>
          <p:nvPr/>
        </p:nvGrpSpPr>
        <p:grpSpPr>
          <a:xfrm>
            <a:off x="115663" y="4441132"/>
            <a:ext cx="4809607" cy="632950"/>
            <a:chOff x="115663" y="4441132"/>
            <a:chExt cx="4809607" cy="632950"/>
          </a:xfrm>
        </p:grpSpPr>
        <p:sp>
          <p:nvSpPr>
            <p:cNvPr id="180" name="Rounded Rectangle 179"/>
            <p:cNvSpPr/>
            <p:nvPr/>
          </p:nvSpPr>
          <p:spPr>
            <a:xfrm>
              <a:off x="2002344" y="4764982"/>
              <a:ext cx="339172"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Jobs</a:t>
              </a:r>
            </a:p>
          </p:txBody>
        </p:sp>
        <p:sp>
          <p:nvSpPr>
            <p:cNvPr id="181" name="Rounded Rectangle 180"/>
            <p:cNvSpPr/>
            <p:nvPr/>
          </p:nvSpPr>
          <p:spPr>
            <a:xfrm>
              <a:off x="115663" y="4930082"/>
              <a:ext cx="1064535"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Labor productivity</a:t>
              </a:r>
            </a:p>
          </p:txBody>
        </p:sp>
        <p:sp>
          <p:nvSpPr>
            <p:cNvPr id="182" name="Rounded Rectangle 181"/>
            <p:cNvSpPr/>
            <p:nvPr/>
          </p:nvSpPr>
          <p:spPr>
            <a:xfrm>
              <a:off x="1247031" y="4923732"/>
              <a:ext cx="130369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Property damage costs</a:t>
              </a:r>
            </a:p>
          </p:txBody>
        </p:sp>
        <p:sp>
          <p:nvSpPr>
            <p:cNvPr id="183" name="Rounded Rectangle 182"/>
            <p:cNvSpPr/>
            <p:nvPr/>
          </p:nvSpPr>
          <p:spPr>
            <a:xfrm>
              <a:off x="336348" y="4447482"/>
              <a:ext cx="534263"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Tourism</a:t>
              </a:r>
            </a:p>
          </p:txBody>
        </p:sp>
        <p:sp>
          <p:nvSpPr>
            <p:cNvPr id="184" name="Rounded Rectangle 183"/>
            <p:cNvSpPr/>
            <p:nvPr/>
          </p:nvSpPr>
          <p:spPr>
            <a:xfrm>
              <a:off x="3643846" y="4911032"/>
              <a:ext cx="92966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Operation costs</a:t>
              </a:r>
            </a:p>
          </p:txBody>
        </p:sp>
        <p:sp>
          <p:nvSpPr>
            <p:cNvPr id="185" name="Rounded Rectangle 184"/>
            <p:cNvSpPr/>
            <p:nvPr/>
          </p:nvSpPr>
          <p:spPr>
            <a:xfrm>
              <a:off x="4188518" y="4599882"/>
              <a:ext cx="500723"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Income</a:t>
              </a:r>
            </a:p>
          </p:txBody>
        </p:sp>
        <p:sp>
          <p:nvSpPr>
            <p:cNvPr id="186" name="Rounded Rectangle 185"/>
            <p:cNvSpPr/>
            <p:nvPr/>
          </p:nvSpPr>
          <p:spPr>
            <a:xfrm>
              <a:off x="3133365" y="4606232"/>
              <a:ext cx="1036230"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Natural resources</a:t>
              </a:r>
            </a:p>
          </p:txBody>
        </p:sp>
        <p:sp>
          <p:nvSpPr>
            <p:cNvPr id="187" name="Rounded Rectangle 186"/>
            <p:cNvSpPr/>
            <p:nvPr/>
          </p:nvSpPr>
          <p:spPr>
            <a:xfrm>
              <a:off x="2630148" y="4917382"/>
              <a:ext cx="1001264"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Health care costs</a:t>
              </a:r>
            </a:p>
          </p:txBody>
        </p:sp>
        <p:sp>
          <p:nvSpPr>
            <p:cNvPr id="188" name="Rounded Rectangle 187"/>
            <p:cNvSpPr/>
            <p:nvPr/>
          </p:nvSpPr>
          <p:spPr>
            <a:xfrm>
              <a:off x="875344" y="4441132"/>
              <a:ext cx="1513672"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Infrastructure damage cost</a:t>
              </a:r>
            </a:p>
          </p:txBody>
        </p:sp>
        <p:sp>
          <p:nvSpPr>
            <p:cNvPr id="189" name="Rounded Rectangle 188"/>
            <p:cNvSpPr/>
            <p:nvPr/>
          </p:nvSpPr>
          <p:spPr>
            <a:xfrm>
              <a:off x="4258133" y="4758632"/>
              <a:ext cx="667137"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Land value</a:t>
              </a:r>
            </a:p>
          </p:txBody>
        </p:sp>
        <p:sp>
          <p:nvSpPr>
            <p:cNvPr id="190" name="Rounded Rectangle 189"/>
            <p:cNvSpPr/>
            <p:nvPr/>
          </p:nvSpPr>
          <p:spPr>
            <a:xfrm>
              <a:off x="3457947" y="4447482"/>
              <a:ext cx="102290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Relief effort costs</a:t>
              </a:r>
            </a:p>
          </p:txBody>
        </p:sp>
        <p:sp>
          <p:nvSpPr>
            <p:cNvPr id="191" name="Rounded Rectangle 190"/>
            <p:cNvSpPr/>
            <p:nvPr/>
          </p:nvSpPr>
          <p:spPr>
            <a:xfrm>
              <a:off x="3402924" y="4758632"/>
              <a:ext cx="840855"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Economic loss</a:t>
              </a:r>
            </a:p>
          </p:txBody>
        </p:sp>
        <p:sp>
          <p:nvSpPr>
            <p:cNvPr id="193" name="Rounded Rectangle 192"/>
            <p:cNvSpPr/>
            <p:nvPr/>
          </p:nvSpPr>
          <p:spPr>
            <a:xfrm>
              <a:off x="2367412" y="4758632"/>
              <a:ext cx="101957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Economic growth</a:t>
              </a:r>
            </a:p>
          </p:txBody>
        </p:sp>
        <p:sp>
          <p:nvSpPr>
            <p:cNvPr id="194" name="Rounded Rectangle 193"/>
            <p:cNvSpPr/>
            <p:nvPr/>
          </p:nvSpPr>
          <p:spPr>
            <a:xfrm>
              <a:off x="2131727" y="4606232"/>
              <a:ext cx="982949"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Adaptation costs</a:t>
              </a:r>
            </a:p>
          </p:txBody>
        </p:sp>
        <p:sp>
          <p:nvSpPr>
            <p:cNvPr id="195" name="Rounded Rectangle 194"/>
            <p:cNvSpPr/>
            <p:nvPr/>
          </p:nvSpPr>
          <p:spPr>
            <a:xfrm>
              <a:off x="2393673" y="4447482"/>
              <a:ext cx="420956" cy="144000"/>
            </a:xfrm>
            <a:prstGeom prst="roundRect">
              <a:avLst>
                <a:gd name="adj" fmla="val 36306"/>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US" sz="1000" dirty="0">
                  <a:solidFill>
                    <a:schemeClr val="tx1"/>
                  </a:solidFill>
                </a:rPr>
                <a:t>Prices</a:t>
              </a:r>
            </a:p>
          </p:txBody>
        </p:sp>
      </p:grpSp>
      <p:sp>
        <p:nvSpPr>
          <p:cNvPr id="1028" name="Rectangle 1027"/>
          <p:cNvSpPr/>
          <p:nvPr/>
        </p:nvSpPr>
        <p:spPr>
          <a:xfrm>
            <a:off x="50800" y="25400"/>
            <a:ext cx="6292850" cy="1800000"/>
          </a:xfrm>
          <a:prstGeom prst="rect">
            <a:avLst/>
          </a:prstGeom>
          <a:solidFill>
            <a:schemeClr val="bg1">
              <a:lumMod val="50000"/>
              <a:alpha val="50196"/>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sp>
        <p:nvSpPr>
          <p:cNvPr id="1029" name="TextBox 1028"/>
          <p:cNvSpPr txBox="1"/>
          <p:nvPr/>
        </p:nvSpPr>
        <p:spPr>
          <a:xfrm>
            <a:off x="203201" y="838200"/>
            <a:ext cx="5734050" cy="738664"/>
          </a:xfrm>
          <a:prstGeom prst="rect">
            <a:avLst/>
          </a:prstGeom>
          <a:noFill/>
        </p:spPr>
        <p:txBody>
          <a:bodyPr wrap="square" rtlCol="0">
            <a:spAutoFit/>
          </a:bodyPr>
          <a:lstStyle/>
          <a:p>
            <a:pPr algn="ctr"/>
            <a:r>
              <a:rPr lang="en-US" sz="1400" dirty="0"/>
              <a:t>…impact was broadly considered as any </a:t>
            </a:r>
            <a:r>
              <a:rPr lang="en-US" sz="1400" b="1" u="sng" dirty="0"/>
              <a:t>case example </a:t>
            </a:r>
            <a:r>
              <a:rPr lang="en-US" sz="1400" dirty="0"/>
              <a:t>of “an </a:t>
            </a:r>
            <a:r>
              <a:rPr lang="en-US" sz="1400" b="1" u="sng" dirty="0"/>
              <a:t>explicit climate hazard</a:t>
            </a:r>
            <a:r>
              <a:rPr lang="en-US" sz="1400" dirty="0"/>
              <a:t> causing a response on an </a:t>
            </a:r>
            <a:r>
              <a:rPr lang="en-US" sz="1400" b="1" u="sng" dirty="0"/>
              <a:t>explicit aspect of human life</a:t>
            </a:r>
            <a:r>
              <a:rPr lang="en-US" sz="1400" b="1" dirty="0"/>
              <a:t> </a:t>
            </a:r>
            <a:r>
              <a:rPr lang="en-US" sz="1400" dirty="0"/>
              <a:t>in an explicit or implicit </a:t>
            </a:r>
            <a:r>
              <a:rPr lang="en-US" sz="1400" b="1" u="sng" dirty="0"/>
              <a:t>place</a:t>
            </a:r>
            <a:r>
              <a:rPr lang="en-US" sz="1400" dirty="0"/>
              <a:t> and </a:t>
            </a:r>
            <a:r>
              <a:rPr lang="en-US" sz="1400" b="1" u="sng" dirty="0"/>
              <a:t>time</a:t>
            </a:r>
            <a:r>
              <a:rPr lang="en-US" sz="1400" dirty="0"/>
              <a:t>”…..</a:t>
            </a:r>
          </a:p>
        </p:txBody>
      </p:sp>
      <p:sp>
        <p:nvSpPr>
          <p:cNvPr id="270" name="TextBox 269"/>
          <p:cNvSpPr txBox="1"/>
          <p:nvPr/>
        </p:nvSpPr>
        <p:spPr>
          <a:xfrm>
            <a:off x="7224885" y="6642556"/>
            <a:ext cx="1919115" cy="215444"/>
          </a:xfrm>
          <a:prstGeom prst="rect">
            <a:avLst/>
          </a:prstGeom>
          <a:noFill/>
        </p:spPr>
        <p:txBody>
          <a:bodyPr wrap="none" rtlCol="0">
            <a:spAutoFit/>
          </a:bodyPr>
          <a:lstStyle/>
          <a:p>
            <a:r>
              <a:rPr lang="en-US" sz="800" dirty="0"/>
              <a:t>Mora et al. Nature Climate Change (2018)</a:t>
            </a:r>
            <a:endParaRPr lang="en-CA" sz="800" dirty="0"/>
          </a:p>
        </p:txBody>
      </p:sp>
      <p:sp>
        <p:nvSpPr>
          <p:cNvPr id="1086" name="Oval 1085"/>
          <p:cNvSpPr/>
          <p:nvPr/>
        </p:nvSpPr>
        <p:spPr>
          <a:xfrm>
            <a:off x="5290898" y="2165563"/>
            <a:ext cx="540000" cy="540000"/>
          </a:xfrm>
          <a:prstGeom prst="ellipse">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3600" b="1" dirty="0">
                <a:solidFill>
                  <a:schemeClr val="tx1"/>
                </a:solidFill>
              </a:rPr>
              <a:t>27</a:t>
            </a:r>
          </a:p>
        </p:txBody>
      </p:sp>
      <p:sp>
        <p:nvSpPr>
          <p:cNvPr id="272" name="Oval 271"/>
          <p:cNvSpPr/>
          <p:nvPr/>
        </p:nvSpPr>
        <p:spPr>
          <a:xfrm>
            <a:off x="5287923" y="4481313"/>
            <a:ext cx="540000" cy="540000"/>
          </a:xfrm>
          <a:prstGeom prst="ellipse">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3600" b="1" dirty="0">
                <a:solidFill>
                  <a:schemeClr val="tx1"/>
                </a:solidFill>
              </a:rPr>
              <a:t>16</a:t>
            </a:r>
          </a:p>
        </p:txBody>
      </p:sp>
      <p:sp>
        <p:nvSpPr>
          <p:cNvPr id="273" name="Oval 272"/>
          <p:cNvSpPr/>
          <p:nvPr/>
        </p:nvSpPr>
        <p:spPr>
          <a:xfrm>
            <a:off x="5291613" y="3753188"/>
            <a:ext cx="540000" cy="540000"/>
          </a:xfrm>
          <a:prstGeom prst="ellipse">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3600" b="1" dirty="0">
                <a:solidFill>
                  <a:schemeClr val="tx1"/>
                </a:solidFill>
              </a:rPr>
              <a:t>5</a:t>
            </a:r>
          </a:p>
        </p:txBody>
      </p:sp>
      <p:sp>
        <p:nvSpPr>
          <p:cNvPr id="274" name="Oval 273"/>
          <p:cNvSpPr/>
          <p:nvPr/>
        </p:nvSpPr>
        <p:spPr>
          <a:xfrm>
            <a:off x="5287927" y="3033523"/>
            <a:ext cx="540000" cy="540000"/>
          </a:xfrm>
          <a:prstGeom prst="ellipse">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3600" b="1" dirty="0">
                <a:solidFill>
                  <a:schemeClr val="tx1"/>
                </a:solidFill>
              </a:rPr>
              <a:t>10</a:t>
            </a:r>
          </a:p>
        </p:txBody>
      </p:sp>
      <p:sp>
        <p:nvSpPr>
          <p:cNvPr id="275" name="Oval 274"/>
          <p:cNvSpPr/>
          <p:nvPr/>
        </p:nvSpPr>
        <p:spPr>
          <a:xfrm>
            <a:off x="5293420" y="6119736"/>
            <a:ext cx="540000" cy="540000"/>
          </a:xfrm>
          <a:prstGeom prst="ellipse">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3600" b="1" dirty="0">
                <a:solidFill>
                  <a:schemeClr val="tx1"/>
                </a:solidFill>
              </a:rPr>
              <a:t>11</a:t>
            </a:r>
          </a:p>
        </p:txBody>
      </p:sp>
      <p:sp>
        <p:nvSpPr>
          <p:cNvPr id="276" name="Oval 275"/>
          <p:cNvSpPr/>
          <p:nvPr/>
        </p:nvSpPr>
        <p:spPr>
          <a:xfrm>
            <a:off x="5293437" y="5290001"/>
            <a:ext cx="540000" cy="540000"/>
          </a:xfrm>
          <a:prstGeom prst="ellipse">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en-US" sz="3600" b="1" dirty="0">
                <a:solidFill>
                  <a:schemeClr val="tx1"/>
                </a:solidFill>
              </a:rPr>
              <a:t>21</a:t>
            </a:r>
          </a:p>
        </p:txBody>
      </p:sp>
      <p:sp>
        <p:nvSpPr>
          <p:cNvPr id="198" name="Cloud Callout 197"/>
          <p:cNvSpPr/>
          <p:nvPr/>
        </p:nvSpPr>
        <p:spPr>
          <a:xfrm rot="16200000">
            <a:off x="7862737" y="6149285"/>
            <a:ext cx="187326" cy="55459"/>
          </a:xfrm>
          <a:prstGeom prst="cloud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 name="Group 28"/>
          <p:cNvGrpSpPr/>
          <p:nvPr/>
        </p:nvGrpSpPr>
        <p:grpSpPr>
          <a:xfrm>
            <a:off x="8158162" y="1922463"/>
            <a:ext cx="712788" cy="2960830"/>
            <a:chOff x="8158162" y="1922463"/>
            <a:chExt cx="712788" cy="2960830"/>
          </a:xfrm>
        </p:grpSpPr>
        <p:sp>
          <p:nvSpPr>
            <p:cNvPr id="57" name="Freeform 56"/>
            <p:cNvSpPr/>
            <p:nvPr/>
          </p:nvSpPr>
          <p:spPr>
            <a:xfrm>
              <a:off x="8475662" y="3795713"/>
              <a:ext cx="393697" cy="1087580"/>
            </a:xfrm>
            <a:custGeom>
              <a:avLst/>
              <a:gdLst>
                <a:gd name="connsiteX0" fmla="*/ 0 w 141455"/>
                <a:gd name="connsiteY0" fmla="*/ 1465060 h 1465060"/>
                <a:gd name="connsiteX1" fmla="*/ 90935 w 141455"/>
                <a:gd name="connsiteY1" fmla="*/ 813361 h 1465060"/>
                <a:gd name="connsiteX2" fmla="*/ 141455 w 141455"/>
                <a:gd name="connsiteY2" fmla="*/ 0 h 1465060"/>
                <a:gd name="connsiteX0" fmla="*/ 0 w 141455"/>
                <a:gd name="connsiteY0" fmla="*/ 1465060 h 1465060"/>
                <a:gd name="connsiteX1" fmla="*/ 141455 w 141455"/>
                <a:gd name="connsiteY1" fmla="*/ 0 h 1465060"/>
                <a:gd name="connsiteX0" fmla="*/ 0 w 141455"/>
                <a:gd name="connsiteY0" fmla="*/ 1465060 h 1465060"/>
                <a:gd name="connsiteX1" fmla="*/ 141455 w 141455"/>
                <a:gd name="connsiteY1" fmla="*/ 0 h 1465060"/>
              </a:gdLst>
              <a:ahLst/>
              <a:cxnLst>
                <a:cxn ang="0">
                  <a:pos x="connsiteX0" y="connsiteY0"/>
                </a:cxn>
                <a:cxn ang="0">
                  <a:pos x="connsiteX1" y="connsiteY1"/>
                </a:cxn>
              </a:cxnLst>
              <a:rect l="l" t="t" r="r" b="b"/>
              <a:pathLst>
                <a:path w="141455" h="1465060">
                  <a:moveTo>
                    <a:pt x="0" y="1465060"/>
                  </a:moveTo>
                  <a:cubicBezTo>
                    <a:pt x="47152" y="976707"/>
                    <a:pt x="129954" y="1262265"/>
                    <a:pt x="141455" y="0"/>
                  </a:cubicBezTo>
                </a:path>
              </a:pathLst>
            </a:custGeom>
            <a:noFill/>
            <a:ln w="38100">
              <a:solidFill>
                <a:srgbClr val="77933C">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8158162" y="3059113"/>
              <a:ext cx="712788" cy="1087580"/>
            </a:xfrm>
            <a:custGeom>
              <a:avLst/>
              <a:gdLst>
                <a:gd name="connsiteX0" fmla="*/ 0 w 141455"/>
                <a:gd name="connsiteY0" fmla="*/ 1465060 h 1465060"/>
                <a:gd name="connsiteX1" fmla="*/ 90935 w 141455"/>
                <a:gd name="connsiteY1" fmla="*/ 813361 h 1465060"/>
                <a:gd name="connsiteX2" fmla="*/ 141455 w 141455"/>
                <a:gd name="connsiteY2" fmla="*/ 0 h 1465060"/>
                <a:gd name="connsiteX0" fmla="*/ 0 w 141455"/>
                <a:gd name="connsiteY0" fmla="*/ 1465060 h 1465060"/>
                <a:gd name="connsiteX1" fmla="*/ 141455 w 141455"/>
                <a:gd name="connsiteY1" fmla="*/ 0 h 1465060"/>
                <a:gd name="connsiteX0" fmla="*/ 0 w 141455"/>
                <a:gd name="connsiteY0" fmla="*/ 1465060 h 1465060"/>
                <a:gd name="connsiteX1" fmla="*/ 141455 w 141455"/>
                <a:gd name="connsiteY1" fmla="*/ 0 h 1465060"/>
              </a:gdLst>
              <a:ahLst/>
              <a:cxnLst>
                <a:cxn ang="0">
                  <a:pos x="connsiteX0" y="connsiteY0"/>
                </a:cxn>
                <a:cxn ang="0">
                  <a:pos x="connsiteX1" y="connsiteY1"/>
                </a:cxn>
              </a:cxnLst>
              <a:rect l="l" t="t" r="r" b="b"/>
              <a:pathLst>
                <a:path w="141455" h="1465060">
                  <a:moveTo>
                    <a:pt x="0" y="1465060"/>
                  </a:moveTo>
                  <a:cubicBezTo>
                    <a:pt x="47152" y="976707"/>
                    <a:pt x="129954" y="1262265"/>
                    <a:pt x="141455" y="0"/>
                  </a:cubicBezTo>
                </a:path>
              </a:pathLst>
            </a:custGeom>
            <a:noFill/>
            <a:ln w="38100">
              <a:solidFill>
                <a:srgbClr val="77933C">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p:cNvSpPr/>
            <p:nvPr/>
          </p:nvSpPr>
          <p:spPr>
            <a:xfrm>
              <a:off x="8318500" y="1922463"/>
              <a:ext cx="552450" cy="1087580"/>
            </a:xfrm>
            <a:custGeom>
              <a:avLst/>
              <a:gdLst>
                <a:gd name="connsiteX0" fmla="*/ 0 w 141455"/>
                <a:gd name="connsiteY0" fmla="*/ 1465060 h 1465060"/>
                <a:gd name="connsiteX1" fmla="*/ 90935 w 141455"/>
                <a:gd name="connsiteY1" fmla="*/ 813361 h 1465060"/>
                <a:gd name="connsiteX2" fmla="*/ 141455 w 141455"/>
                <a:gd name="connsiteY2" fmla="*/ 0 h 1465060"/>
                <a:gd name="connsiteX0" fmla="*/ 0 w 141455"/>
                <a:gd name="connsiteY0" fmla="*/ 1465060 h 1465060"/>
                <a:gd name="connsiteX1" fmla="*/ 141455 w 141455"/>
                <a:gd name="connsiteY1" fmla="*/ 0 h 1465060"/>
                <a:gd name="connsiteX0" fmla="*/ 0 w 141455"/>
                <a:gd name="connsiteY0" fmla="*/ 1465060 h 1465060"/>
                <a:gd name="connsiteX1" fmla="*/ 141455 w 141455"/>
                <a:gd name="connsiteY1" fmla="*/ 0 h 1465060"/>
              </a:gdLst>
              <a:ahLst/>
              <a:cxnLst>
                <a:cxn ang="0">
                  <a:pos x="connsiteX0" y="connsiteY0"/>
                </a:cxn>
                <a:cxn ang="0">
                  <a:pos x="connsiteX1" y="connsiteY1"/>
                </a:cxn>
              </a:cxnLst>
              <a:rect l="l" t="t" r="r" b="b"/>
              <a:pathLst>
                <a:path w="141455" h="1465060">
                  <a:moveTo>
                    <a:pt x="0" y="1465060"/>
                  </a:moveTo>
                  <a:cubicBezTo>
                    <a:pt x="47152" y="976707"/>
                    <a:pt x="129954" y="1262265"/>
                    <a:pt x="141455" y="0"/>
                  </a:cubicBezTo>
                </a:path>
              </a:pathLst>
            </a:custGeom>
            <a:noFill/>
            <a:ln w="38100">
              <a:solidFill>
                <a:srgbClr val="77933C">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2387600" y="2178051"/>
            <a:ext cx="4438650" cy="133350"/>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Lst>
            <a:ahLst/>
            <a:cxnLst>
              <a:cxn ang="0">
                <a:pos x="connsiteX0" y="connsiteY0"/>
              </a:cxn>
              <a:cxn ang="0">
                <a:pos x="connsiteX1" y="connsiteY1"/>
              </a:cxn>
              <a:cxn ang="0">
                <a:pos x="connsiteX2" y="connsiteY2"/>
              </a:cxn>
            </a:cxnLst>
            <a:rect l="l" t="t" r="r" b="b"/>
            <a:pathLst>
              <a:path w="4438650" h="133350">
                <a:moveTo>
                  <a:pt x="4438650" y="133350"/>
                </a:moveTo>
                <a:cubicBezTo>
                  <a:pt x="3752850" y="-69850"/>
                  <a:pt x="1479550" y="44450"/>
                  <a:pt x="0" y="0"/>
                </a:cubicBezTo>
                <a:lnTo>
                  <a:pt x="0"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p:cNvSpPr/>
          <p:nvPr/>
        </p:nvSpPr>
        <p:spPr>
          <a:xfrm>
            <a:off x="4284133" y="2315635"/>
            <a:ext cx="2546349" cy="556683"/>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204"/>
          <p:cNvSpPr/>
          <p:nvPr/>
        </p:nvSpPr>
        <p:spPr>
          <a:xfrm flipV="1">
            <a:off x="4286251" y="2857500"/>
            <a:ext cx="2552700" cy="927100"/>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p:cNvSpPr/>
          <p:nvPr/>
        </p:nvSpPr>
        <p:spPr>
          <a:xfrm flipV="1">
            <a:off x="1720850" y="2692400"/>
            <a:ext cx="5022851" cy="1454150"/>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208"/>
          <p:cNvSpPr/>
          <p:nvPr/>
        </p:nvSpPr>
        <p:spPr>
          <a:xfrm flipV="1">
            <a:off x="1714500" y="2863850"/>
            <a:ext cx="5048251" cy="1289050"/>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210"/>
          <p:cNvSpPr/>
          <p:nvPr/>
        </p:nvSpPr>
        <p:spPr>
          <a:xfrm flipV="1">
            <a:off x="1968500" y="3467100"/>
            <a:ext cx="4870451" cy="323850"/>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p:cNvSpPr/>
          <p:nvPr/>
        </p:nvSpPr>
        <p:spPr>
          <a:xfrm>
            <a:off x="2413000" y="2292350"/>
            <a:ext cx="4406901" cy="4203700"/>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214"/>
          <p:cNvSpPr/>
          <p:nvPr/>
        </p:nvSpPr>
        <p:spPr>
          <a:xfrm>
            <a:off x="3498850" y="4127500"/>
            <a:ext cx="3263900" cy="1416050"/>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reeform 216"/>
          <p:cNvSpPr/>
          <p:nvPr/>
        </p:nvSpPr>
        <p:spPr>
          <a:xfrm>
            <a:off x="3409949" y="2575985"/>
            <a:ext cx="3350683" cy="1938865"/>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3460750" y="3778250"/>
            <a:ext cx="3352800" cy="1422400"/>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p:cNvSpPr/>
          <p:nvPr/>
        </p:nvSpPr>
        <p:spPr>
          <a:xfrm>
            <a:off x="7580268" y="88900"/>
            <a:ext cx="1836782" cy="368009"/>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00FF"/>
                </a:solidFill>
              </a:rPr>
              <a:t>…so what?... </a:t>
            </a:r>
          </a:p>
        </p:txBody>
      </p:sp>
      <p:grpSp>
        <p:nvGrpSpPr>
          <p:cNvPr id="318" name="Group 317"/>
          <p:cNvGrpSpPr/>
          <p:nvPr/>
        </p:nvGrpSpPr>
        <p:grpSpPr>
          <a:xfrm>
            <a:off x="50800" y="25400"/>
            <a:ext cx="6305550" cy="1806350"/>
            <a:chOff x="730250" y="2978150"/>
            <a:chExt cx="6305550" cy="1806350"/>
          </a:xfrm>
        </p:grpSpPr>
        <p:sp>
          <p:nvSpPr>
            <p:cNvPr id="319" name="Rectangle 318"/>
            <p:cNvSpPr/>
            <p:nvPr/>
          </p:nvSpPr>
          <p:spPr>
            <a:xfrm>
              <a:off x="742950" y="297815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sp>
          <p:nvSpPr>
            <p:cNvPr id="320" name="Rectangle 319"/>
            <p:cNvSpPr/>
            <p:nvPr/>
          </p:nvSpPr>
          <p:spPr>
            <a:xfrm>
              <a:off x="3448050" y="3384550"/>
              <a:ext cx="3505200" cy="954107"/>
            </a:xfrm>
            <a:prstGeom prst="rect">
              <a:avLst/>
            </a:prstGeom>
            <a:noFill/>
          </p:spPr>
          <p:txBody>
            <a:bodyPr wrap="square">
              <a:spAutoFit/>
            </a:bodyPr>
            <a:lstStyle/>
            <a:p>
              <a:r>
                <a:rPr lang="en-US" sz="1400" dirty="0"/>
                <a:t>Epstein (2001): In the aftermath [of hurricane Mitch], Honduras reported 30,000 cases of cholera, 30,000 cases of malaria and 1,000 cases of dengue fever.</a:t>
              </a:r>
            </a:p>
          </p:txBody>
        </p:sp>
        <p:pic>
          <p:nvPicPr>
            <p:cNvPr id="32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50" y="2984500"/>
              <a:ext cx="2653302"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22" name="Group 321"/>
          <p:cNvGrpSpPr/>
          <p:nvPr/>
        </p:nvGrpSpPr>
        <p:grpSpPr>
          <a:xfrm>
            <a:off x="50800" y="31750"/>
            <a:ext cx="6292850" cy="1800000"/>
            <a:chOff x="742950" y="2978150"/>
            <a:chExt cx="6292850" cy="1800000"/>
          </a:xfrm>
        </p:grpSpPr>
        <p:sp>
          <p:nvSpPr>
            <p:cNvPr id="323" name="Rectangle 322"/>
            <p:cNvSpPr/>
            <p:nvPr/>
          </p:nvSpPr>
          <p:spPr>
            <a:xfrm>
              <a:off x="742950" y="297815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324" name="Group 323"/>
            <p:cNvGrpSpPr/>
            <p:nvPr/>
          </p:nvGrpSpPr>
          <p:grpSpPr>
            <a:xfrm>
              <a:off x="742950" y="2978150"/>
              <a:ext cx="6273800" cy="1800000"/>
              <a:chOff x="63500" y="57150"/>
              <a:chExt cx="6273800" cy="1800000"/>
            </a:xfrm>
          </p:grpSpPr>
          <p:pic>
            <p:nvPicPr>
              <p:cNvPr id="325"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00" y="57150"/>
                <a:ext cx="2653302"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6" name="Rectangle 325"/>
              <p:cNvSpPr/>
              <p:nvPr/>
            </p:nvSpPr>
            <p:spPr>
              <a:xfrm>
                <a:off x="2717800" y="498386"/>
                <a:ext cx="3619500" cy="954107"/>
              </a:xfrm>
              <a:prstGeom prst="rect">
                <a:avLst/>
              </a:prstGeom>
              <a:noFill/>
            </p:spPr>
            <p:txBody>
              <a:bodyPr wrap="square">
                <a:spAutoFit/>
              </a:bodyPr>
              <a:lstStyle/>
              <a:p>
                <a:r>
                  <a:rPr lang="en-US" sz="1400" dirty="0"/>
                  <a:t>De </a:t>
                </a:r>
                <a:r>
                  <a:rPr lang="en-US" sz="1400" dirty="0" err="1"/>
                  <a:t>Sherbinin</a:t>
                </a:r>
                <a:r>
                  <a:rPr lang="en-US" sz="1400" dirty="0"/>
                  <a:t> et al. (2011): In 1998 Hurricane Mitch, the most deadly Atlantic storm in more than 200 years, killed more than 11,000 people in Honduras and Nicaragua.</a:t>
                </a:r>
              </a:p>
            </p:txBody>
          </p:sp>
        </p:grpSp>
      </p:grpSp>
      <p:grpSp>
        <p:nvGrpSpPr>
          <p:cNvPr id="327" name="Group 326"/>
          <p:cNvGrpSpPr/>
          <p:nvPr/>
        </p:nvGrpSpPr>
        <p:grpSpPr>
          <a:xfrm>
            <a:off x="50800" y="25400"/>
            <a:ext cx="6292850" cy="1800000"/>
            <a:chOff x="1441450" y="3676650"/>
            <a:chExt cx="6292850" cy="1800000"/>
          </a:xfrm>
        </p:grpSpPr>
        <p:sp>
          <p:nvSpPr>
            <p:cNvPr id="328" name="Rectangle 327"/>
            <p:cNvSpPr/>
            <p:nvPr/>
          </p:nvSpPr>
          <p:spPr>
            <a:xfrm>
              <a:off x="1441450" y="367665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329" name="Group 328"/>
            <p:cNvGrpSpPr/>
            <p:nvPr/>
          </p:nvGrpSpPr>
          <p:grpSpPr>
            <a:xfrm>
              <a:off x="1441450" y="3676650"/>
              <a:ext cx="6013450" cy="1800000"/>
              <a:chOff x="57150" y="50800"/>
              <a:chExt cx="6013450" cy="1800000"/>
            </a:xfrm>
          </p:grpSpPr>
          <p:pic>
            <p:nvPicPr>
              <p:cNvPr id="330"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150" y="50800"/>
                <a:ext cx="3139360"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1" name="Rectangle 330"/>
              <p:cNvSpPr/>
              <p:nvPr/>
            </p:nvSpPr>
            <p:spPr>
              <a:xfrm>
                <a:off x="3193500" y="401934"/>
                <a:ext cx="2877100" cy="954107"/>
              </a:xfrm>
              <a:prstGeom prst="rect">
                <a:avLst/>
              </a:prstGeom>
              <a:noFill/>
            </p:spPr>
            <p:txBody>
              <a:bodyPr wrap="square">
                <a:spAutoFit/>
              </a:bodyPr>
              <a:lstStyle/>
              <a:p>
                <a:r>
                  <a:rPr lang="en-US" sz="1400" dirty="0"/>
                  <a:t>Patz et al. (2005):…. approximately 22,000 to 45,000 heat-related deaths [heatwave] occurring across Europe over two weeks in August 2003…</a:t>
                </a:r>
              </a:p>
            </p:txBody>
          </p:sp>
        </p:grpSp>
      </p:grpSp>
      <p:grpSp>
        <p:nvGrpSpPr>
          <p:cNvPr id="268" name="Group 267"/>
          <p:cNvGrpSpPr/>
          <p:nvPr/>
        </p:nvGrpSpPr>
        <p:grpSpPr>
          <a:xfrm>
            <a:off x="50800" y="38100"/>
            <a:ext cx="6292850" cy="1800000"/>
            <a:chOff x="57150" y="50800"/>
            <a:chExt cx="6292850" cy="1800000"/>
          </a:xfrm>
        </p:grpSpPr>
        <p:sp>
          <p:nvSpPr>
            <p:cNvPr id="269" name="Rectangle 268"/>
            <p:cNvSpPr/>
            <p:nvPr/>
          </p:nvSpPr>
          <p:spPr>
            <a:xfrm>
              <a:off x="57150" y="5080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271" name="Group 270"/>
            <p:cNvGrpSpPr/>
            <p:nvPr/>
          </p:nvGrpSpPr>
          <p:grpSpPr>
            <a:xfrm>
              <a:off x="65088" y="50800"/>
              <a:ext cx="6240462" cy="1800000"/>
              <a:chOff x="58738" y="50800"/>
              <a:chExt cx="6240462" cy="1800000"/>
            </a:xfrm>
          </p:grpSpPr>
          <p:pic>
            <p:nvPicPr>
              <p:cNvPr id="277"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738" y="50800"/>
                <a:ext cx="1850909"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8" name="Rectangle 277"/>
              <p:cNvSpPr/>
              <p:nvPr/>
            </p:nvSpPr>
            <p:spPr>
              <a:xfrm>
                <a:off x="1924050" y="339636"/>
                <a:ext cx="4375150" cy="1169551"/>
              </a:xfrm>
              <a:prstGeom prst="rect">
                <a:avLst/>
              </a:prstGeom>
              <a:noFill/>
            </p:spPr>
            <p:txBody>
              <a:bodyPr wrap="square">
                <a:spAutoFit/>
              </a:bodyPr>
              <a:lstStyle/>
              <a:p>
                <a:r>
                  <a:rPr lang="en-US" sz="1400" dirty="0"/>
                  <a:t>Berry et al. (2008): The recent drought in the south-east [Australia] was the worst in a century…the stresses of lost income, debt and damage to [crops] have spilled over into mental health problems for some [farmers] and to the tragedy of despair and suicide for a few.</a:t>
                </a:r>
              </a:p>
            </p:txBody>
          </p:sp>
        </p:grpSp>
      </p:grpSp>
      <p:grpSp>
        <p:nvGrpSpPr>
          <p:cNvPr id="279" name="Group 278"/>
          <p:cNvGrpSpPr/>
          <p:nvPr/>
        </p:nvGrpSpPr>
        <p:grpSpPr>
          <a:xfrm>
            <a:off x="50800" y="38100"/>
            <a:ext cx="6292850" cy="1800000"/>
            <a:chOff x="190500" y="2711450"/>
            <a:chExt cx="6292850" cy="1800000"/>
          </a:xfrm>
        </p:grpSpPr>
        <p:sp>
          <p:nvSpPr>
            <p:cNvPr id="280" name="Rectangle 279"/>
            <p:cNvSpPr/>
            <p:nvPr/>
          </p:nvSpPr>
          <p:spPr>
            <a:xfrm>
              <a:off x="190500" y="271145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281" name="Group 280"/>
            <p:cNvGrpSpPr/>
            <p:nvPr/>
          </p:nvGrpSpPr>
          <p:grpSpPr>
            <a:xfrm>
              <a:off x="190500" y="2711450"/>
              <a:ext cx="6267450" cy="1800000"/>
              <a:chOff x="63500" y="57150"/>
              <a:chExt cx="6267450" cy="1800000"/>
            </a:xfrm>
          </p:grpSpPr>
          <p:pic>
            <p:nvPicPr>
              <p:cNvPr id="282"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500" y="57150"/>
                <a:ext cx="2354854"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3" name="Rectangle 282"/>
              <p:cNvSpPr/>
              <p:nvPr/>
            </p:nvSpPr>
            <p:spPr>
              <a:xfrm>
                <a:off x="2451100" y="460286"/>
                <a:ext cx="3879850" cy="1169551"/>
              </a:xfrm>
              <a:prstGeom prst="rect">
                <a:avLst/>
              </a:prstGeom>
              <a:noFill/>
            </p:spPr>
            <p:txBody>
              <a:bodyPr wrap="square">
                <a:spAutoFit/>
              </a:bodyPr>
              <a:lstStyle/>
              <a:p>
                <a:r>
                  <a:rPr lang="en-US" sz="1400" dirty="0" err="1"/>
                  <a:t>Travasso</a:t>
                </a:r>
                <a:r>
                  <a:rPr lang="en-US" sz="1400" dirty="0"/>
                  <a:t> et al. (2003):…anomalies in </a:t>
                </a:r>
                <a:r>
                  <a:rPr lang="en-US" sz="1400" dirty="0" err="1"/>
                  <a:t>SouthAtlantic</a:t>
                </a:r>
                <a:r>
                  <a:rPr lang="en-US" sz="1400" dirty="0"/>
                  <a:t> sea-surface temperatures (SST) were significantly related to crop-yield variations in the Pampas region of Argentina.</a:t>
                </a:r>
              </a:p>
              <a:p>
                <a:endParaRPr lang="en-US" sz="1400" dirty="0"/>
              </a:p>
            </p:txBody>
          </p:sp>
        </p:grpSp>
      </p:grpSp>
      <p:grpSp>
        <p:nvGrpSpPr>
          <p:cNvPr id="284" name="Group 283"/>
          <p:cNvGrpSpPr/>
          <p:nvPr/>
        </p:nvGrpSpPr>
        <p:grpSpPr>
          <a:xfrm>
            <a:off x="31750" y="28575"/>
            <a:ext cx="6299200" cy="1803175"/>
            <a:chOff x="139700" y="2822575"/>
            <a:chExt cx="6299200" cy="1803175"/>
          </a:xfrm>
        </p:grpSpPr>
        <p:sp>
          <p:nvSpPr>
            <p:cNvPr id="285" name="Rectangle 284"/>
            <p:cNvSpPr/>
            <p:nvPr/>
          </p:nvSpPr>
          <p:spPr>
            <a:xfrm>
              <a:off x="146050" y="282575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286" name="Group 285"/>
            <p:cNvGrpSpPr/>
            <p:nvPr/>
          </p:nvGrpSpPr>
          <p:grpSpPr>
            <a:xfrm>
              <a:off x="139700" y="2822575"/>
              <a:ext cx="5949950" cy="1800000"/>
              <a:chOff x="63500" y="47625"/>
              <a:chExt cx="5949950" cy="1800000"/>
            </a:xfrm>
          </p:grpSpPr>
          <p:pic>
            <p:nvPicPr>
              <p:cNvPr id="287"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500" y="47625"/>
                <a:ext cx="2137070"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8" name="Rectangle 287"/>
              <p:cNvSpPr/>
              <p:nvPr/>
            </p:nvSpPr>
            <p:spPr>
              <a:xfrm>
                <a:off x="2355850" y="325735"/>
                <a:ext cx="3657600" cy="1169551"/>
              </a:xfrm>
              <a:prstGeom prst="rect">
                <a:avLst/>
              </a:prstGeom>
              <a:noFill/>
            </p:spPr>
            <p:txBody>
              <a:bodyPr wrap="square">
                <a:spAutoFit/>
              </a:bodyPr>
              <a:lstStyle/>
              <a:p>
                <a:endParaRPr lang="en-US" sz="1400" dirty="0"/>
              </a:p>
              <a:p>
                <a:r>
                  <a:rPr lang="en-US" sz="1400" dirty="0"/>
                  <a:t>Busby and Loy (1996): …a heat wave in July, 1995, caused the loss of approximately 3750 head of cattle in western Iowa... </a:t>
                </a:r>
              </a:p>
              <a:p>
                <a:endParaRPr lang="en-US" sz="1400" dirty="0"/>
              </a:p>
            </p:txBody>
          </p:sp>
        </p:grpSp>
      </p:grpSp>
      <p:grpSp>
        <p:nvGrpSpPr>
          <p:cNvPr id="289" name="Group 288"/>
          <p:cNvGrpSpPr/>
          <p:nvPr/>
        </p:nvGrpSpPr>
        <p:grpSpPr>
          <a:xfrm>
            <a:off x="44450" y="19050"/>
            <a:ext cx="6296024" cy="1800000"/>
            <a:chOff x="498476" y="2870200"/>
            <a:chExt cx="6296024" cy="1800000"/>
          </a:xfrm>
        </p:grpSpPr>
        <p:sp>
          <p:nvSpPr>
            <p:cNvPr id="290" name="Rectangle 289"/>
            <p:cNvSpPr/>
            <p:nvPr/>
          </p:nvSpPr>
          <p:spPr>
            <a:xfrm>
              <a:off x="501650" y="287020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291" name="Group 290"/>
            <p:cNvGrpSpPr/>
            <p:nvPr/>
          </p:nvGrpSpPr>
          <p:grpSpPr>
            <a:xfrm>
              <a:off x="498476" y="2870200"/>
              <a:ext cx="6175374" cy="1800000"/>
              <a:chOff x="66676" y="50800"/>
              <a:chExt cx="6175374" cy="1800000"/>
            </a:xfrm>
          </p:grpSpPr>
          <p:sp>
            <p:nvSpPr>
              <p:cNvPr id="292" name="Rectangle 291"/>
              <p:cNvSpPr/>
              <p:nvPr/>
            </p:nvSpPr>
            <p:spPr>
              <a:xfrm>
                <a:off x="2247900" y="438140"/>
                <a:ext cx="3994150" cy="1015663"/>
              </a:xfrm>
              <a:prstGeom prst="rect">
                <a:avLst/>
              </a:prstGeom>
              <a:noFill/>
            </p:spPr>
            <p:txBody>
              <a:bodyPr wrap="square">
                <a:spAutoFit/>
              </a:bodyPr>
              <a:lstStyle/>
              <a:p>
                <a:r>
                  <a:rPr lang="en-US" sz="1200" dirty="0"/>
                  <a:t>Marcus (2017): …after Hurricane Katrina, …eight thousand people, mostly indigent and charged with misdemeanors such as public drunkenness or failure to pay traffic tickets, languished indefinitely in state prisons. The court system shut its doors, the police department fell into disarray….</a:t>
                </a:r>
              </a:p>
            </p:txBody>
          </p:sp>
          <p:pic>
            <p:nvPicPr>
              <p:cNvPr id="293"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676" y="50800"/>
                <a:ext cx="2121499"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294" name="Group 293"/>
          <p:cNvGrpSpPr/>
          <p:nvPr/>
        </p:nvGrpSpPr>
        <p:grpSpPr>
          <a:xfrm>
            <a:off x="44451" y="25400"/>
            <a:ext cx="6299199" cy="1800000"/>
            <a:chOff x="266701" y="3244850"/>
            <a:chExt cx="6299199" cy="1800000"/>
          </a:xfrm>
        </p:grpSpPr>
        <p:sp>
          <p:nvSpPr>
            <p:cNvPr id="295" name="Rectangle 294"/>
            <p:cNvSpPr/>
            <p:nvPr/>
          </p:nvSpPr>
          <p:spPr>
            <a:xfrm>
              <a:off x="273050" y="324485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296" name="Group 295"/>
            <p:cNvGrpSpPr/>
            <p:nvPr/>
          </p:nvGrpSpPr>
          <p:grpSpPr>
            <a:xfrm>
              <a:off x="266701" y="3244850"/>
              <a:ext cx="6261099" cy="1800000"/>
              <a:chOff x="44451" y="50800"/>
              <a:chExt cx="6261099" cy="1800000"/>
            </a:xfrm>
          </p:grpSpPr>
          <p:pic>
            <p:nvPicPr>
              <p:cNvPr id="297"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451" y="50800"/>
                <a:ext cx="3293717"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8" name="Rectangle 297"/>
              <p:cNvSpPr/>
              <p:nvPr/>
            </p:nvSpPr>
            <p:spPr>
              <a:xfrm>
                <a:off x="3346450" y="149136"/>
                <a:ext cx="2959100" cy="1384995"/>
              </a:xfrm>
              <a:prstGeom prst="rect">
                <a:avLst/>
              </a:prstGeom>
              <a:noFill/>
            </p:spPr>
            <p:txBody>
              <a:bodyPr wrap="square">
                <a:spAutoFit/>
              </a:bodyPr>
              <a:lstStyle/>
              <a:p>
                <a:endParaRPr lang="en-US" sz="1400" dirty="0"/>
              </a:p>
              <a:p>
                <a:endParaRPr lang="en-US" sz="1400" dirty="0"/>
              </a:p>
              <a:p>
                <a:r>
                  <a:rPr lang="en-US" sz="1400" dirty="0" err="1"/>
                  <a:t>Gouvea</a:t>
                </a:r>
                <a:r>
                  <a:rPr lang="en-US" sz="1400" dirty="0"/>
                  <a:t> et al. (2013):..in 2007, drought in Atlanta, Georgia, reduced hydropower generation by 51%.</a:t>
                </a:r>
              </a:p>
              <a:p>
                <a:endParaRPr lang="en-US" sz="1400" dirty="0"/>
              </a:p>
            </p:txBody>
          </p:sp>
        </p:grpSp>
      </p:grpSp>
      <p:grpSp>
        <p:nvGrpSpPr>
          <p:cNvPr id="299" name="Group 298"/>
          <p:cNvGrpSpPr/>
          <p:nvPr/>
        </p:nvGrpSpPr>
        <p:grpSpPr>
          <a:xfrm>
            <a:off x="44450" y="25625"/>
            <a:ext cx="6292850" cy="1803175"/>
            <a:chOff x="584200" y="3340100"/>
            <a:chExt cx="6292850" cy="1803175"/>
          </a:xfrm>
        </p:grpSpPr>
        <p:sp>
          <p:nvSpPr>
            <p:cNvPr id="300" name="Rectangle 299"/>
            <p:cNvSpPr/>
            <p:nvPr/>
          </p:nvSpPr>
          <p:spPr>
            <a:xfrm>
              <a:off x="584200" y="334010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301" name="Group 300"/>
            <p:cNvGrpSpPr/>
            <p:nvPr/>
          </p:nvGrpSpPr>
          <p:grpSpPr>
            <a:xfrm>
              <a:off x="590551" y="3343275"/>
              <a:ext cx="6280149" cy="1800000"/>
              <a:chOff x="69851" y="53975"/>
              <a:chExt cx="6280149" cy="1800000"/>
            </a:xfrm>
          </p:grpSpPr>
          <p:pic>
            <p:nvPicPr>
              <p:cNvPr id="302"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851" y="53975"/>
                <a:ext cx="2721509"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3" name="Rectangle 302"/>
              <p:cNvSpPr/>
              <p:nvPr/>
            </p:nvSpPr>
            <p:spPr>
              <a:xfrm>
                <a:off x="2794000" y="347186"/>
                <a:ext cx="3556000" cy="1169551"/>
              </a:xfrm>
              <a:prstGeom prst="rect">
                <a:avLst/>
              </a:prstGeom>
              <a:noFill/>
            </p:spPr>
            <p:txBody>
              <a:bodyPr wrap="square">
                <a:spAutoFit/>
              </a:bodyPr>
              <a:lstStyle/>
              <a:p>
                <a:r>
                  <a:rPr lang="en-US" sz="1400" dirty="0"/>
                  <a:t>Association of British Insurers (2002): …Following the October-November 2000 floods in England and Wales, the Association of British Insurers negotiated … to withdraw flood insurance from locations at greatest risk.</a:t>
                </a:r>
              </a:p>
            </p:txBody>
          </p:sp>
        </p:grpSp>
      </p:grpSp>
      <p:grpSp>
        <p:nvGrpSpPr>
          <p:cNvPr id="304" name="Group 303"/>
          <p:cNvGrpSpPr/>
          <p:nvPr/>
        </p:nvGrpSpPr>
        <p:grpSpPr>
          <a:xfrm>
            <a:off x="44450" y="25400"/>
            <a:ext cx="6295316" cy="1800000"/>
            <a:chOff x="962734" y="2914650"/>
            <a:chExt cx="6295316" cy="1800000"/>
          </a:xfrm>
        </p:grpSpPr>
        <p:sp>
          <p:nvSpPr>
            <p:cNvPr id="305" name="Rectangle 304"/>
            <p:cNvSpPr/>
            <p:nvPr/>
          </p:nvSpPr>
          <p:spPr>
            <a:xfrm>
              <a:off x="965200" y="291465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306" name="Group 305"/>
            <p:cNvGrpSpPr/>
            <p:nvPr/>
          </p:nvGrpSpPr>
          <p:grpSpPr>
            <a:xfrm>
              <a:off x="962734" y="2914650"/>
              <a:ext cx="6212766" cy="1784350"/>
              <a:chOff x="67384" y="57150"/>
              <a:chExt cx="6212766" cy="1784350"/>
            </a:xfrm>
          </p:grpSpPr>
          <p:sp>
            <p:nvSpPr>
              <p:cNvPr id="307" name="Rectangle 306"/>
              <p:cNvSpPr/>
              <p:nvPr/>
            </p:nvSpPr>
            <p:spPr>
              <a:xfrm>
                <a:off x="3454400" y="217784"/>
                <a:ext cx="2825750" cy="1384995"/>
              </a:xfrm>
              <a:prstGeom prst="rect">
                <a:avLst/>
              </a:prstGeom>
              <a:noFill/>
            </p:spPr>
            <p:txBody>
              <a:bodyPr wrap="square">
                <a:spAutoFit/>
              </a:bodyPr>
              <a:lstStyle/>
              <a:p>
                <a:endParaRPr lang="en-US" sz="1400" dirty="0"/>
              </a:p>
              <a:p>
                <a:r>
                  <a:rPr lang="en-US" sz="1400" dirty="0" err="1"/>
                  <a:t>Frumhoff</a:t>
                </a:r>
                <a:r>
                  <a:rPr lang="en-US" sz="1400" dirty="0"/>
                  <a:t> (2007): …in several of the East’s coastal areas [USA], excessive groundwater pumping exacerbated by rising sea levels has produced saltwater intrusion problems.</a:t>
                </a:r>
              </a:p>
            </p:txBody>
          </p:sp>
          <p:pic>
            <p:nvPicPr>
              <p:cNvPr id="308"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384" y="57150"/>
                <a:ext cx="3334453" cy="178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9" name="Group 308"/>
          <p:cNvGrpSpPr/>
          <p:nvPr/>
        </p:nvGrpSpPr>
        <p:grpSpPr>
          <a:xfrm>
            <a:off x="31750" y="30222"/>
            <a:ext cx="6292850" cy="1801528"/>
            <a:chOff x="1162050" y="2868672"/>
            <a:chExt cx="6292850" cy="1801528"/>
          </a:xfrm>
        </p:grpSpPr>
        <p:sp>
          <p:nvSpPr>
            <p:cNvPr id="310" name="Rectangle 309"/>
            <p:cNvSpPr/>
            <p:nvPr/>
          </p:nvSpPr>
          <p:spPr>
            <a:xfrm>
              <a:off x="1162050" y="2870200"/>
              <a:ext cx="6292850" cy="1800000"/>
            </a:xfrm>
            <a:prstGeom prst="rect">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endParaRPr lang="en-US" sz="1000" dirty="0">
                <a:solidFill>
                  <a:schemeClr val="tx1"/>
                </a:solidFill>
              </a:endParaRPr>
            </a:p>
          </p:txBody>
        </p:sp>
        <p:grpSp>
          <p:nvGrpSpPr>
            <p:cNvPr id="311" name="Group 310"/>
            <p:cNvGrpSpPr/>
            <p:nvPr/>
          </p:nvGrpSpPr>
          <p:grpSpPr>
            <a:xfrm>
              <a:off x="1162050" y="2868672"/>
              <a:ext cx="6229350" cy="1800000"/>
              <a:chOff x="82550" y="74673"/>
              <a:chExt cx="6229350" cy="1712851"/>
            </a:xfrm>
          </p:grpSpPr>
          <p:sp>
            <p:nvSpPr>
              <p:cNvPr id="312" name="Rectangle 311"/>
              <p:cNvSpPr/>
              <p:nvPr/>
            </p:nvSpPr>
            <p:spPr>
              <a:xfrm>
                <a:off x="3308350" y="88900"/>
                <a:ext cx="3003550" cy="1600438"/>
              </a:xfrm>
              <a:prstGeom prst="rect">
                <a:avLst/>
              </a:prstGeom>
              <a:noFill/>
            </p:spPr>
            <p:txBody>
              <a:bodyPr wrap="square">
                <a:spAutoFit/>
              </a:bodyPr>
              <a:lstStyle/>
              <a:p>
                <a:endParaRPr lang="en-US" sz="1400" dirty="0"/>
              </a:p>
              <a:p>
                <a:r>
                  <a:rPr lang="en-US" sz="1400" dirty="0"/>
                  <a:t>Davies (2013): …[a US heatwave in 2013]…18 … flights from Phoenix were cancelled… after temperatures hit 119 degrees."..."heat reduces air density …increasing power needed to lift up the plane”.</a:t>
                </a:r>
              </a:p>
            </p:txBody>
          </p:sp>
          <p:pic>
            <p:nvPicPr>
              <p:cNvPr id="313" name="Picture 31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550" y="74673"/>
                <a:ext cx="3181350" cy="1712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55" name="Rectangle 54"/>
          <p:cNvSpPr/>
          <p:nvPr/>
        </p:nvSpPr>
        <p:spPr>
          <a:xfrm>
            <a:off x="0" y="0"/>
            <a:ext cx="6521450" cy="1911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endParaRPr lang="en-US" sz="1000" dirty="0">
              <a:solidFill>
                <a:schemeClr val="tx1"/>
              </a:solidFill>
            </a:endParaRPr>
          </a:p>
        </p:txBody>
      </p:sp>
      <p:sp>
        <p:nvSpPr>
          <p:cNvPr id="203" name="Freeform 202"/>
          <p:cNvSpPr/>
          <p:nvPr/>
        </p:nvSpPr>
        <p:spPr>
          <a:xfrm>
            <a:off x="2127251" y="1267885"/>
            <a:ext cx="4633382" cy="1869015"/>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2361317" y="1728083"/>
            <a:ext cx="4483100" cy="2317750"/>
          </a:xfrm>
          <a:custGeom>
            <a:avLst/>
            <a:gdLst>
              <a:gd name="connsiteX0" fmla="*/ 4508500 w 4508500"/>
              <a:gd name="connsiteY0" fmla="*/ 178597 h 178597"/>
              <a:gd name="connsiteX1" fmla="*/ 2774950 w 4508500"/>
              <a:gd name="connsiteY1" fmla="*/ 797 h 178597"/>
              <a:gd name="connsiteX2" fmla="*/ 0 w 4508500"/>
              <a:gd name="connsiteY2" fmla="*/ 108747 h 178597"/>
              <a:gd name="connsiteX3" fmla="*/ 0 w 4508500"/>
              <a:gd name="connsiteY3" fmla="*/ 108747 h 178597"/>
              <a:gd name="connsiteX0" fmla="*/ 4508500 w 4508500"/>
              <a:gd name="connsiteY0" fmla="*/ 69850 h 69850"/>
              <a:gd name="connsiteX1" fmla="*/ 0 w 4508500"/>
              <a:gd name="connsiteY1" fmla="*/ 0 h 69850"/>
              <a:gd name="connsiteX2" fmla="*/ 0 w 4508500"/>
              <a:gd name="connsiteY2" fmla="*/ 0 h 698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133350 h 133350"/>
              <a:gd name="connsiteX1" fmla="*/ 0 w 4438650"/>
              <a:gd name="connsiteY1" fmla="*/ 0 h 133350"/>
              <a:gd name="connsiteX2" fmla="*/ 0 w 4438650"/>
              <a:gd name="connsiteY2" fmla="*/ 0 h 133350"/>
              <a:gd name="connsiteX0" fmla="*/ 4438650 w 4438650"/>
              <a:gd name="connsiteY0" fmla="*/ 307189 h 307189"/>
              <a:gd name="connsiteX1" fmla="*/ 0 w 4438650"/>
              <a:gd name="connsiteY1" fmla="*/ 173839 h 307189"/>
              <a:gd name="connsiteX2" fmla="*/ 0 w 4438650"/>
              <a:gd name="connsiteY2" fmla="*/ 173839 h 307189"/>
              <a:gd name="connsiteX0" fmla="*/ 4713069 w 4713069"/>
              <a:gd name="connsiteY0" fmla="*/ 138632 h 138632"/>
              <a:gd name="connsiteX1" fmla="*/ 274419 w 4713069"/>
              <a:gd name="connsiteY1" fmla="*/ 5282 h 138632"/>
              <a:gd name="connsiteX2" fmla="*/ 505136 w 4713069"/>
              <a:gd name="connsiteY2" fmla="*/ 49732 h 138632"/>
              <a:gd name="connsiteX0" fmla="*/ 4492955 w 4492955"/>
              <a:gd name="connsiteY0" fmla="*/ 177929 h 630896"/>
              <a:gd name="connsiteX1" fmla="*/ 54305 w 4492955"/>
              <a:gd name="connsiteY1" fmla="*/ 44579 h 630896"/>
              <a:gd name="connsiteX2" fmla="*/ 1931789 w 4492955"/>
              <a:gd name="connsiteY2" fmla="*/ 630896 h 630896"/>
              <a:gd name="connsiteX0" fmla="*/ 2561166 w 2561166"/>
              <a:gd name="connsiteY0" fmla="*/ 0 h 452967"/>
              <a:gd name="connsiteX1" fmla="*/ 0 w 2561166"/>
              <a:gd name="connsiteY1" fmla="*/ 452967 h 452967"/>
              <a:gd name="connsiteX0" fmla="*/ 2561166 w 2561166"/>
              <a:gd name="connsiteY0" fmla="*/ 0 h 452967"/>
              <a:gd name="connsiteX1" fmla="*/ 0 w 2561166"/>
              <a:gd name="connsiteY1" fmla="*/ 452967 h 452967"/>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 name="connsiteX0" fmla="*/ 2546349 w 2546349"/>
              <a:gd name="connsiteY0" fmla="*/ 0 h 556683"/>
              <a:gd name="connsiteX1" fmla="*/ 0 w 2546349"/>
              <a:gd name="connsiteY1" fmla="*/ 556683 h 556683"/>
            </a:gdLst>
            <a:ahLst/>
            <a:cxnLst>
              <a:cxn ang="0">
                <a:pos x="connsiteX0" y="connsiteY0"/>
              </a:cxn>
              <a:cxn ang="0">
                <a:pos x="connsiteX1" y="connsiteY1"/>
              </a:cxn>
            </a:cxnLst>
            <a:rect l="l" t="t" r="r" b="b"/>
            <a:pathLst>
              <a:path w="2546349" h="556683">
                <a:moveTo>
                  <a:pt x="2546349" y="0"/>
                </a:moveTo>
                <a:cubicBezTo>
                  <a:pt x="1686277" y="4939"/>
                  <a:pt x="2055989" y="456494"/>
                  <a:pt x="0" y="55668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ounded Rectangle 266"/>
          <p:cNvSpPr/>
          <p:nvPr/>
        </p:nvSpPr>
        <p:spPr>
          <a:xfrm>
            <a:off x="4953494" y="2219846"/>
            <a:ext cx="1620000" cy="432792"/>
          </a:xfrm>
          <a:prstGeom prst="roundRect">
            <a:avLst>
              <a:gd name="adj" fmla="val 5000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2000" b="1" dirty="0">
                <a:solidFill>
                  <a:schemeClr val="tx1"/>
                </a:solidFill>
                <a:latin typeface="Aharoni" panose="02010803020104030203" pitchFamily="2" charset="-79"/>
                <a:cs typeface="Aharoni" panose="02010803020104030203" pitchFamily="2" charset="-79"/>
              </a:rPr>
              <a:t>Sick</a:t>
            </a:r>
            <a:endParaRPr lang="en-CA" sz="2000" b="1" dirty="0">
              <a:solidFill>
                <a:schemeClr val="tx1"/>
              </a:solidFill>
              <a:latin typeface="Aharoni" panose="02010803020104030203" pitchFamily="2" charset="-79"/>
              <a:cs typeface="Aharoni" panose="02010803020104030203" pitchFamily="2" charset="-79"/>
            </a:endParaRPr>
          </a:p>
        </p:txBody>
      </p:sp>
      <p:sp>
        <p:nvSpPr>
          <p:cNvPr id="314" name="Rounded Rectangle 313"/>
          <p:cNvSpPr/>
          <p:nvPr/>
        </p:nvSpPr>
        <p:spPr>
          <a:xfrm>
            <a:off x="4959537" y="3100663"/>
            <a:ext cx="1620000" cy="432792"/>
          </a:xfrm>
          <a:prstGeom prst="roundRect">
            <a:avLst>
              <a:gd name="adj" fmla="val 5000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2000" b="1" dirty="0">
                <a:solidFill>
                  <a:schemeClr val="tx1"/>
                </a:solidFill>
                <a:latin typeface="Aharoni" panose="02010803020104030203" pitchFamily="2" charset="-79"/>
                <a:cs typeface="Aharoni" panose="02010803020104030203" pitchFamily="2" charset="-79"/>
              </a:rPr>
              <a:t>Hungry</a:t>
            </a:r>
            <a:endParaRPr lang="en-CA" sz="2000" b="1" dirty="0">
              <a:solidFill>
                <a:schemeClr val="tx1"/>
              </a:solidFill>
              <a:latin typeface="Aharoni" panose="02010803020104030203" pitchFamily="2" charset="-79"/>
              <a:cs typeface="Aharoni" panose="02010803020104030203" pitchFamily="2" charset="-79"/>
            </a:endParaRPr>
          </a:p>
        </p:txBody>
      </p:sp>
      <p:sp>
        <p:nvSpPr>
          <p:cNvPr id="315" name="Rounded Rectangle 314"/>
          <p:cNvSpPr/>
          <p:nvPr/>
        </p:nvSpPr>
        <p:spPr>
          <a:xfrm>
            <a:off x="4957618" y="3801129"/>
            <a:ext cx="1620000" cy="432792"/>
          </a:xfrm>
          <a:prstGeom prst="roundRect">
            <a:avLst>
              <a:gd name="adj" fmla="val 5000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2000" b="1" dirty="0">
                <a:solidFill>
                  <a:schemeClr val="tx1"/>
                </a:solidFill>
                <a:latin typeface="Aharoni" panose="02010803020104030203" pitchFamily="2" charset="-79"/>
                <a:cs typeface="Aharoni" panose="02010803020104030203" pitchFamily="2" charset="-79"/>
              </a:rPr>
              <a:t>Thirsty</a:t>
            </a:r>
            <a:endParaRPr lang="en-CA" sz="2000" b="1" dirty="0">
              <a:solidFill>
                <a:schemeClr val="tx1"/>
              </a:solidFill>
              <a:latin typeface="Aharoni" panose="02010803020104030203" pitchFamily="2" charset="-79"/>
              <a:cs typeface="Aharoni" panose="02010803020104030203" pitchFamily="2" charset="-79"/>
            </a:endParaRPr>
          </a:p>
        </p:txBody>
      </p:sp>
      <p:sp>
        <p:nvSpPr>
          <p:cNvPr id="316" name="Rounded Rectangle 315"/>
          <p:cNvSpPr/>
          <p:nvPr/>
        </p:nvSpPr>
        <p:spPr>
          <a:xfrm>
            <a:off x="4955251" y="4545322"/>
            <a:ext cx="1620000" cy="432792"/>
          </a:xfrm>
          <a:prstGeom prst="roundRect">
            <a:avLst>
              <a:gd name="adj" fmla="val 5000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2000" b="1" dirty="0">
                <a:solidFill>
                  <a:schemeClr val="tx1"/>
                </a:solidFill>
                <a:latin typeface="Aharoni" panose="02010803020104030203" pitchFamily="2" charset="-79"/>
                <a:cs typeface="Aharoni" panose="02010803020104030203" pitchFamily="2" charset="-79"/>
              </a:rPr>
              <a:t>Poor</a:t>
            </a:r>
            <a:endParaRPr lang="en-CA" sz="2000" b="1" dirty="0">
              <a:solidFill>
                <a:schemeClr val="tx1"/>
              </a:solidFill>
              <a:latin typeface="Aharoni" panose="02010803020104030203" pitchFamily="2" charset="-79"/>
              <a:cs typeface="Aharoni" panose="02010803020104030203" pitchFamily="2" charset="-79"/>
            </a:endParaRPr>
          </a:p>
        </p:txBody>
      </p:sp>
      <p:sp>
        <p:nvSpPr>
          <p:cNvPr id="317" name="Rounded Rectangle 316"/>
          <p:cNvSpPr/>
          <p:nvPr/>
        </p:nvSpPr>
        <p:spPr>
          <a:xfrm>
            <a:off x="4958791" y="5358814"/>
            <a:ext cx="1620000" cy="432792"/>
          </a:xfrm>
          <a:prstGeom prst="roundRect">
            <a:avLst>
              <a:gd name="adj" fmla="val 5000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2000" b="1" dirty="0">
                <a:solidFill>
                  <a:schemeClr val="tx1"/>
                </a:solidFill>
                <a:latin typeface="Aharoni" panose="02010803020104030203" pitchFamily="2" charset="-79"/>
                <a:cs typeface="Aharoni" panose="02010803020104030203" pitchFamily="2" charset="-79"/>
              </a:rPr>
              <a:t>Homeless</a:t>
            </a:r>
            <a:endParaRPr lang="en-CA" sz="2000" b="1" dirty="0">
              <a:solidFill>
                <a:schemeClr val="tx1"/>
              </a:solidFill>
              <a:latin typeface="Aharoni" panose="02010803020104030203" pitchFamily="2" charset="-79"/>
              <a:cs typeface="Aharoni" panose="02010803020104030203" pitchFamily="2" charset="-79"/>
            </a:endParaRPr>
          </a:p>
        </p:txBody>
      </p:sp>
      <p:sp>
        <p:nvSpPr>
          <p:cNvPr id="332" name="Rounded Rectangle 331"/>
          <p:cNvSpPr/>
          <p:nvPr/>
        </p:nvSpPr>
        <p:spPr>
          <a:xfrm>
            <a:off x="4957391" y="6167675"/>
            <a:ext cx="1620000" cy="432792"/>
          </a:xfrm>
          <a:prstGeom prst="roundRect">
            <a:avLst>
              <a:gd name="adj" fmla="val 5000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2000" b="1" dirty="0">
                <a:solidFill>
                  <a:schemeClr val="tx1"/>
                </a:solidFill>
                <a:latin typeface="Aharoni" panose="02010803020104030203" pitchFamily="2" charset="-79"/>
                <a:cs typeface="Aharoni" panose="02010803020104030203" pitchFamily="2" charset="-79"/>
              </a:rPr>
              <a:t>Unsafe</a:t>
            </a:r>
            <a:endParaRPr lang="en-CA" sz="20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4685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98"/>
                                        </p:tgtEl>
                                        <p:attrNameLst>
                                          <p:attrName>style.visibility</p:attrName>
                                        </p:attrNameLst>
                                      </p:cBhvr>
                                      <p:to>
                                        <p:strVal val="visible"/>
                                      </p:to>
                                    </p:set>
                                    <p:animEffect transition="in" filter="wipe(down)">
                                      <p:cBhvr>
                                        <p:cTn id="21" dur="500"/>
                                        <p:tgtEl>
                                          <p:spTgt spid="19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down)">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down)">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down)">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left)">
                                      <p:cBhvr>
                                        <p:cTn id="73" dur="5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left)">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wipe(left)">
                                      <p:cBhvr>
                                        <p:cTn id="88" dur="500"/>
                                        <p:tgtEl>
                                          <p:spTgt spid="3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left)">
                                      <p:cBhvr>
                                        <p:cTn id="93" dur="500"/>
                                        <p:tgtEl>
                                          <p:spTgt spid="3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1029"/>
                                        </p:tgtEl>
                                        <p:attrNameLst>
                                          <p:attrName>style.visibility</p:attrName>
                                        </p:attrNameLst>
                                      </p:cBhvr>
                                      <p:to>
                                        <p:strVal val="visible"/>
                                      </p:to>
                                    </p:set>
                                    <p:anim calcmode="lin" valueType="num">
                                      <p:cBhvr>
                                        <p:cTn id="103" dur="500" fill="hold"/>
                                        <p:tgtEl>
                                          <p:spTgt spid="1029"/>
                                        </p:tgtEl>
                                        <p:attrNameLst>
                                          <p:attrName>ppt_w</p:attrName>
                                        </p:attrNameLst>
                                      </p:cBhvr>
                                      <p:tavLst>
                                        <p:tav tm="0">
                                          <p:val>
                                            <p:fltVal val="0"/>
                                          </p:val>
                                        </p:tav>
                                        <p:tav tm="100000">
                                          <p:val>
                                            <p:strVal val="#ppt_w"/>
                                          </p:val>
                                        </p:tav>
                                      </p:tavLst>
                                    </p:anim>
                                    <p:anim calcmode="lin" valueType="num">
                                      <p:cBhvr>
                                        <p:cTn id="104" dur="500" fill="hold"/>
                                        <p:tgtEl>
                                          <p:spTgt spid="1029"/>
                                        </p:tgtEl>
                                        <p:attrNameLst>
                                          <p:attrName>ppt_h</p:attrName>
                                        </p:attrNameLst>
                                      </p:cBhvr>
                                      <p:tavLst>
                                        <p:tav tm="0">
                                          <p:val>
                                            <p:fltVal val="0"/>
                                          </p:val>
                                        </p:tav>
                                        <p:tav tm="100000">
                                          <p:val>
                                            <p:strVal val="#ppt_h"/>
                                          </p:val>
                                        </p:tav>
                                      </p:tavLst>
                                    </p:anim>
                                    <p:animEffect transition="in" filter="fade">
                                      <p:cBhvr>
                                        <p:cTn id="105" dur="500"/>
                                        <p:tgtEl>
                                          <p:spTgt spid="1029"/>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028"/>
                                        </p:tgtEl>
                                        <p:attrNameLst>
                                          <p:attrName>style.visibility</p:attrName>
                                        </p:attrNameLst>
                                      </p:cBhvr>
                                      <p:to>
                                        <p:strVal val="visible"/>
                                      </p:to>
                                    </p:set>
                                    <p:anim calcmode="lin" valueType="num">
                                      <p:cBhvr>
                                        <p:cTn id="108" dur="500" fill="hold"/>
                                        <p:tgtEl>
                                          <p:spTgt spid="1028"/>
                                        </p:tgtEl>
                                        <p:attrNameLst>
                                          <p:attrName>ppt_w</p:attrName>
                                        </p:attrNameLst>
                                      </p:cBhvr>
                                      <p:tavLst>
                                        <p:tav tm="0">
                                          <p:val>
                                            <p:fltVal val="0"/>
                                          </p:val>
                                        </p:tav>
                                        <p:tav tm="100000">
                                          <p:val>
                                            <p:strVal val="#ppt_w"/>
                                          </p:val>
                                        </p:tav>
                                      </p:tavLst>
                                    </p:anim>
                                    <p:anim calcmode="lin" valueType="num">
                                      <p:cBhvr>
                                        <p:cTn id="109" dur="500" fill="hold"/>
                                        <p:tgtEl>
                                          <p:spTgt spid="1028"/>
                                        </p:tgtEl>
                                        <p:attrNameLst>
                                          <p:attrName>ppt_h</p:attrName>
                                        </p:attrNameLst>
                                      </p:cBhvr>
                                      <p:tavLst>
                                        <p:tav tm="0">
                                          <p:val>
                                            <p:fltVal val="0"/>
                                          </p:val>
                                        </p:tav>
                                        <p:tav tm="100000">
                                          <p:val>
                                            <p:strVal val="#ppt_h"/>
                                          </p:val>
                                        </p:tav>
                                      </p:tavLst>
                                    </p:anim>
                                    <p:animEffect transition="in" filter="fade">
                                      <p:cBhvr>
                                        <p:cTn id="110" dur="500"/>
                                        <p:tgtEl>
                                          <p:spTgt spid="1028"/>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nodeType="clickEffect">
                                  <p:stCondLst>
                                    <p:cond delay="0"/>
                                  </p:stCondLst>
                                  <p:childTnLst>
                                    <p:set>
                                      <p:cBhvr>
                                        <p:cTn id="114" dur="1" fill="hold">
                                          <p:stCondLst>
                                            <p:cond delay="0"/>
                                          </p:stCondLst>
                                        </p:cTn>
                                        <p:tgtEl>
                                          <p:spTgt spid="318"/>
                                        </p:tgtEl>
                                        <p:attrNameLst>
                                          <p:attrName>style.visibility</p:attrName>
                                        </p:attrNameLst>
                                      </p:cBhvr>
                                      <p:to>
                                        <p:strVal val="visible"/>
                                      </p:to>
                                    </p:set>
                                    <p:anim calcmode="lin" valueType="num">
                                      <p:cBhvr>
                                        <p:cTn id="115" dur="500" fill="hold"/>
                                        <p:tgtEl>
                                          <p:spTgt spid="318"/>
                                        </p:tgtEl>
                                        <p:attrNameLst>
                                          <p:attrName>ppt_w</p:attrName>
                                        </p:attrNameLst>
                                      </p:cBhvr>
                                      <p:tavLst>
                                        <p:tav tm="0">
                                          <p:val>
                                            <p:fltVal val="0"/>
                                          </p:val>
                                        </p:tav>
                                        <p:tav tm="100000">
                                          <p:val>
                                            <p:strVal val="#ppt_w"/>
                                          </p:val>
                                        </p:tav>
                                      </p:tavLst>
                                    </p:anim>
                                    <p:anim calcmode="lin" valueType="num">
                                      <p:cBhvr>
                                        <p:cTn id="116" dur="500" fill="hold"/>
                                        <p:tgtEl>
                                          <p:spTgt spid="318"/>
                                        </p:tgtEl>
                                        <p:attrNameLst>
                                          <p:attrName>ppt_h</p:attrName>
                                        </p:attrNameLst>
                                      </p:cBhvr>
                                      <p:tavLst>
                                        <p:tav tm="0">
                                          <p:val>
                                            <p:fltVal val="0"/>
                                          </p:val>
                                        </p:tav>
                                        <p:tav tm="100000">
                                          <p:val>
                                            <p:strVal val="#ppt_h"/>
                                          </p:val>
                                        </p:tav>
                                      </p:tavLst>
                                    </p:anim>
                                    <p:animEffect transition="in" filter="fade">
                                      <p:cBhvr>
                                        <p:cTn id="117" dur="500"/>
                                        <p:tgtEl>
                                          <p:spTgt spid="31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wipe(right)">
                                      <p:cBhvr>
                                        <p:cTn id="122" dur="500"/>
                                        <p:tgtEl>
                                          <p:spTgt spid="44"/>
                                        </p:tgtEl>
                                      </p:cBhvr>
                                    </p:animEffect>
                                  </p:childTnLst>
                                </p:cTn>
                              </p:par>
                            </p:childTnLst>
                          </p:cTn>
                        </p:par>
                        <p:par>
                          <p:cTn id="123" fill="hold">
                            <p:stCondLst>
                              <p:cond delay="500"/>
                            </p:stCondLst>
                            <p:childTnLst>
                              <p:par>
                                <p:cTn id="124" presetID="22" presetClass="entr" presetSubtype="2" fill="hold" grpId="0" nodeType="afterEffect">
                                  <p:stCondLst>
                                    <p:cond delay="0"/>
                                  </p:stCondLst>
                                  <p:childTnLst>
                                    <p:set>
                                      <p:cBhvr>
                                        <p:cTn id="125" dur="1" fill="hold">
                                          <p:stCondLst>
                                            <p:cond delay="0"/>
                                          </p:stCondLst>
                                        </p:cTn>
                                        <p:tgtEl>
                                          <p:spTgt spid="116"/>
                                        </p:tgtEl>
                                        <p:attrNameLst>
                                          <p:attrName>style.visibility</p:attrName>
                                        </p:attrNameLst>
                                      </p:cBhvr>
                                      <p:to>
                                        <p:strVal val="visible"/>
                                      </p:to>
                                    </p:set>
                                    <p:animEffect transition="in" filter="wipe(right)">
                                      <p:cBhvr>
                                        <p:cTn id="126" dur="500"/>
                                        <p:tgtEl>
                                          <p:spTgt spid="116"/>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44"/>
                                        </p:tgtEl>
                                        <p:attrNameLst>
                                          <p:attrName>style.visibility</p:attrName>
                                        </p:attrNameLst>
                                      </p:cBhvr>
                                      <p:to>
                                        <p:strVal val="hidden"/>
                                      </p:to>
                                    </p:set>
                                  </p:childTnLst>
                                </p:cTn>
                              </p:par>
                            </p:childTnLst>
                          </p:cTn>
                        </p:par>
                        <p:par>
                          <p:cTn id="131" fill="hold">
                            <p:stCondLst>
                              <p:cond delay="0"/>
                            </p:stCondLst>
                            <p:childTnLst>
                              <p:par>
                                <p:cTn id="132" presetID="53" presetClass="entr" presetSubtype="16" fill="hold" nodeType="afterEffect">
                                  <p:stCondLst>
                                    <p:cond delay="0"/>
                                  </p:stCondLst>
                                  <p:childTnLst>
                                    <p:set>
                                      <p:cBhvr>
                                        <p:cTn id="133" dur="1" fill="hold">
                                          <p:stCondLst>
                                            <p:cond delay="0"/>
                                          </p:stCondLst>
                                        </p:cTn>
                                        <p:tgtEl>
                                          <p:spTgt spid="322"/>
                                        </p:tgtEl>
                                        <p:attrNameLst>
                                          <p:attrName>style.visibility</p:attrName>
                                        </p:attrNameLst>
                                      </p:cBhvr>
                                      <p:to>
                                        <p:strVal val="visible"/>
                                      </p:to>
                                    </p:set>
                                    <p:anim calcmode="lin" valueType="num">
                                      <p:cBhvr>
                                        <p:cTn id="134" dur="500" fill="hold"/>
                                        <p:tgtEl>
                                          <p:spTgt spid="322"/>
                                        </p:tgtEl>
                                        <p:attrNameLst>
                                          <p:attrName>ppt_w</p:attrName>
                                        </p:attrNameLst>
                                      </p:cBhvr>
                                      <p:tavLst>
                                        <p:tav tm="0">
                                          <p:val>
                                            <p:fltVal val="0"/>
                                          </p:val>
                                        </p:tav>
                                        <p:tav tm="100000">
                                          <p:val>
                                            <p:strVal val="#ppt_w"/>
                                          </p:val>
                                        </p:tav>
                                      </p:tavLst>
                                    </p:anim>
                                    <p:anim calcmode="lin" valueType="num">
                                      <p:cBhvr>
                                        <p:cTn id="135" dur="500" fill="hold"/>
                                        <p:tgtEl>
                                          <p:spTgt spid="322"/>
                                        </p:tgtEl>
                                        <p:attrNameLst>
                                          <p:attrName>ppt_h</p:attrName>
                                        </p:attrNameLst>
                                      </p:cBhvr>
                                      <p:tavLst>
                                        <p:tav tm="0">
                                          <p:val>
                                            <p:fltVal val="0"/>
                                          </p:val>
                                        </p:tav>
                                        <p:tav tm="100000">
                                          <p:val>
                                            <p:strVal val="#ppt_h"/>
                                          </p:val>
                                        </p:tav>
                                      </p:tavLst>
                                    </p:anim>
                                    <p:animEffect transition="in" filter="fade">
                                      <p:cBhvr>
                                        <p:cTn id="136" dur="500"/>
                                        <p:tgtEl>
                                          <p:spTgt spid="32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2" fill="hold" grpId="0" nodeType="clickEffect">
                                  <p:stCondLst>
                                    <p:cond delay="0"/>
                                  </p:stCondLst>
                                  <p:childTnLst>
                                    <p:set>
                                      <p:cBhvr>
                                        <p:cTn id="140" dur="1" fill="hold">
                                          <p:stCondLst>
                                            <p:cond delay="0"/>
                                          </p:stCondLst>
                                        </p:cTn>
                                        <p:tgtEl>
                                          <p:spTgt spid="201"/>
                                        </p:tgtEl>
                                        <p:attrNameLst>
                                          <p:attrName>style.visibility</p:attrName>
                                        </p:attrNameLst>
                                      </p:cBhvr>
                                      <p:to>
                                        <p:strVal val="visible"/>
                                      </p:to>
                                    </p:set>
                                    <p:animEffect transition="in" filter="wipe(right)">
                                      <p:cBhvr>
                                        <p:cTn id="141" dur="500"/>
                                        <p:tgtEl>
                                          <p:spTgt spid="201"/>
                                        </p:tgtEl>
                                      </p:cBhvr>
                                    </p:animEffect>
                                  </p:childTnLst>
                                </p:cTn>
                              </p:par>
                            </p:childTnLst>
                          </p:cTn>
                        </p:par>
                        <p:par>
                          <p:cTn id="142" fill="hold">
                            <p:stCondLst>
                              <p:cond delay="500"/>
                            </p:stCondLst>
                            <p:childTnLst>
                              <p:par>
                                <p:cTn id="143" presetID="22" presetClass="entr" presetSubtype="2" fill="hold" grpId="0" nodeType="afterEffect">
                                  <p:stCondLst>
                                    <p:cond delay="0"/>
                                  </p:stCondLst>
                                  <p:childTnLst>
                                    <p:set>
                                      <p:cBhvr>
                                        <p:cTn id="144" dur="1" fill="hold">
                                          <p:stCondLst>
                                            <p:cond delay="0"/>
                                          </p:stCondLst>
                                        </p:cTn>
                                        <p:tgtEl>
                                          <p:spTgt spid="105"/>
                                        </p:tgtEl>
                                        <p:attrNameLst>
                                          <p:attrName>style.visibility</p:attrName>
                                        </p:attrNameLst>
                                      </p:cBhvr>
                                      <p:to>
                                        <p:strVal val="visible"/>
                                      </p:to>
                                    </p:set>
                                    <p:animEffect transition="in" filter="wipe(right)">
                                      <p:cBhvr>
                                        <p:cTn id="145" dur="500"/>
                                        <p:tgtEl>
                                          <p:spTgt spid="105"/>
                                        </p:tgtEl>
                                      </p:cBhvr>
                                    </p:animEffect>
                                  </p:childTnLst>
                                </p:cTn>
                              </p:par>
                            </p:childTnLst>
                          </p:cTn>
                        </p:par>
                      </p:childTnLst>
                    </p:cTn>
                  </p:par>
                  <p:par>
                    <p:cTn id="146" fill="hold">
                      <p:stCondLst>
                        <p:cond delay="indefinite"/>
                      </p:stCondLst>
                      <p:childTnLst>
                        <p:par>
                          <p:cTn id="147" fill="hold">
                            <p:stCondLst>
                              <p:cond delay="0"/>
                            </p:stCondLst>
                            <p:childTnLst>
                              <p:par>
                                <p:cTn id="148" presetID="53" presetClass="entr" presetSubtype="16" fill="hold" nodeType="clickEffect">
                                  <p:stCondLst>
                                    <p:cond delay="0"/>
                                  </p:stCondLst>
                                  <p:childTnLst>
                                    <p:set>
                                      <p:cBhvr>
                                        <p:cTn id="149" dur="1" fill="hold">
                                          <p:stCondLst>
                                            <p:cond delay="0"/>
                                          </p:stCondLst>
                                        </p:cTn>
                                        <p:tgtEl>
                                          <p:spTgt spid="327"/>
                                        </p:tgtEl>
                                        <p:attrNameLst>
                                          <p:attrName>style.visibility</p:attrName>
                                        </p:attrNameLst>
                                      </p:cBhvr>
                                      <p:to>
                                        <p:strVal val="visible"/>
                                      </p:to>
                                    </p:set>
                                    <p:anim calcmode="lin" valueType="num">
                                      <p:cBhvr>
                                        <p:cTn id="150" dur="500" fill="hold"/>
                                        <p:tgtEl>
                                          <p:spTgt spid="327"/>
                                        </p:tgtEl>
                                        <p:attrNameLst>
                                          <p:attrName>ppt_w</p:attrName>
                                        </p:attrNameLst>
                                      </p:cBhvr>
                                      <p:tavLst>
                                        <p:tav tm="0">
                                          <p:val>
                                            <p:fltVal val="0"/>
                                          </p:val>
                                        </p:tav>
                                        <p:tav tm="100000">
                                          <p:val>
                                            <p:strVal val="#ppt_w"/>
                                          </p:val>
                                        </p:tav>
                                      </p:tavLst>
                                    </p:anim>
                                    <p:anim calcmode="lin" valueType="num">
                                      <p:cBhvr>
                                        <p:cTn id="151" dur="500" fill="hold"/>
                                        <p:tgtEl>
                                          <p:spTgt spid="327"/>
                                        </p:tgtEl>
                                        <p:attrNameLst>
                                          <p:attrName>ppt_h</p:attrName>
                                        </p:attrNameLst>
                                      </p:cBhvr>
                                      <p:tavLst>
                                        <p:tav tm="0">
                                          <p:val>
                                            <p:fltVal val="0"/>
                                          </p:val>
                                        </p:tav>
                                        <p:tav tm="100000">
                                          <p:val>
                                            <p:strVal val="#ppt_h"/>
                                          </p:val>
                                        </p:tav>
                                      </p:tavLst>
                                    </p:anim>
                                    <p:animEffect transition="in" filter="fade">
                                      <p:cBhvr>
                                        <p:cTn id="152" dur="500"/>
                                        <p:tgtEl>
                                          <p:spTgt spid="327"/>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205"/>
                                        </p:tgtEl>
                                        <p:attrNameLst>
                                          <p:attrName>style.visibility</p:attrName>
                                        </p:attrNameLst>
                                      </p:cBhvr>
                                      <p:to>
                                        <p:strVal val="visible"/>
                                      </p:to>
                                    </p:set>
                                    <p:animEffect transition="in" filter="wipe(down)">
                                      <p:cBhvr>
                                        <p:cTn id="157" dur="500"/>
                                        <p:tgtEl>
                                          <p:spTgt spid="205"/>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205"/>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201"/>
                                        </p:tgtEl>
                                        <p:attrNameLst>
                                          <p:attrName>style.visibility</p:attrName>
                                        </p:attrNameLst>
                                      </p:cBhvr>
                                      <p:to>
                                        <p:strVal val="hidden"/>
                                      </p:to>
                                    </p:set>
                                  </p:childTnLst>
                                </p:cTn>
                              </p:par>
                            </p:childTnLst>
                          </p:cTn>
                        </p:par>
                        <p:par>
                          <p:cTn id="164" fill="hold">
                            <p:stCondLst>
                              <p:cond delay="0"/>
                            </p:stCondLst>
                            <p:childTnLst>
                              <p:par>
                                <p:cTn id="165" presetID="53" presetClass="entr" presetSubtype="16" fill="hold" nodeType="afterEffect">
                                  <p:stCondLst>
                                    <p:cond delay="0"/>
                                  </p:stCondLst>
                                  <p:childTnLst>
                                    <p:set>
                                      <p:cBhvr>
                                        <p:cTn id="166" dur="1" fill="hold">
                                          <p:stCondLst>
                                            <p:cond delay="0"/>
                                          </p:stCondLst>
                                        </p:cTn>
                                        <p:tgtEl>
                                          <p:spTgt spid="268"/>
                                        </p:tgtEl>
                                        <p:attrNameLst>
                                          <p:attrName>style.visibility</p:attrName>
                                        </p:attrNameLst>
                                      </p:cBhvr>
                                      <p:to>
                                        <p:strVal val="visible"/>
                                      </p:to>
                                    </p:set>
                                    <p:anim calcmode="lin" valueType="num">
                                      <p:cBhvr>
                                        <p:cTn id="167" dur="500" fill="hold"/>
                                        <p:tgtEl>
                                          <p:spTgt spid="268"/>
                                        </p:tgtEl>
                                        <p:attrNameLst>
                                          <p:attrName>ppt_w</p:attrName>
                                        </p:attrNameLst>
                                      </p:cBhvr>
                                      <p:tavLst>
                                        <p:tav tm="0">
                                          <p:val>
                                            <p:fltVal val="0"/>
                                          </p:val>
                                        </p:tav>
                                        <p:tav tm="100000">
                                          <p:val>
                                            <p:strVal val="#ppt_w"/>
                                          </p:val>
                                        </p:tav>
                                      </p:tavLst>
                                    </p:anim>
                                    <p:anim calcmode="lin" valueType="num">
                                      <p:cBhvr>
                                        <p:cTn id="168" dur="500" fill="hold"/>
                                        <p:tgtEl>
                                          <p:spTgt spid="268"/>
                                        </p:tgtEl>
                                        <p:attrNameLst>
                                          <p:attrName>ppt_h</p:attrName>
                                        </p:attrNameLst>
                                      </p:cBhvr>
                                      <p:tavLst>
                                        <p:tav tm="0">
                                          <p:val>
                                            <p:fltVal val="0"/>
                                          </p:val>
                                        </p:tav>
                                        <p:tav tm="100000">
                                          <p:val>
                                            <p:strVal val="#ppt_h"/>
                                          </p:val>
                                        </p:tav>
                                      </p:tavLst>
                                    </p:anim>
                                    <p:animEffect transition="in" filter="fade">
                                      <p:cBhvr>
                                        <p:cTn id="169" dur="500"/>
                                        <p:tgtEl>
                                          <p:spTgt spid="268"/>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grpId="0" nodeType="clickEffect">
                                  <p:stCondLst>
                                    <p:cond delay="0"/>
                                  </p:stCondLst>
                                  <p:childTnLst>
                                    <p:set>
                                      <p:cBhvr>
                                        <p:cTn id="173" dur="1" fill="hold">
                                          <p:stCondLst>
                                            <p:cond delay="0"/>
                                          </p:stCondLst>
                                        </p:cTn>
                                        <p:tgtEl>
                                          <p:spTgt spid="209"/>
                                        </p:tgtEl>
                                        <p:attrNameLst>
                                          <p:attrName>style.visibility</p:attrName>
                                        </p:attrNameLst>
                                      </p:cBhvr>
                                      <p:to>
                                        <p:strVal val="visible"/>
                                      </p:to>
                                    </p:set>
                                    <p:animEffect transition="in" filter="wipe(right)">
                                      <p:cBhvr>
                                        <p:cTn id="174" dur="500"/>
                                        <p:tgtEl>
                                          <p:spTgt spid="209"/>
                                        </p:tgtEl>
                                      </p:cBhvr>
                                    </p:animEffect>
                                  </p:childTnLst>
                                </p:cTn>
                              </p:par>
                            </p:childTnLst>
                          </p:cTn>
                        </p:par>
                        <p:par>
                          <p:cTn id="175" fill="hold">
                            <p:stCondLst>
                              <p:cond delay="500"/>
                            </p:stCondLst>
                            <p:childTnLst>
                              <p:par>
                                <p:cTn id="176" presetID="22" presetClass="entr" presetSubtype="2" fill="hold" grpId="0" nodeType="afterEffect">
                                  <p:stCondLst>
                                    <p:cond delay="0"/>
                                  </p:stCondLst>
                                  <p:childTnLst>
                                    <p:set>
                                      <p:cBhvr>
                                        <p:cTn id="177" dur="1" fill="hold">
                                          <p:stCondLst>
                                            <p:cond delay="0"/>
                                          </p:stCondLst>
                                        </p:cTn>
                                        <p:tgtEl>
                                          <p:spTgt spid="117"/>
                                        </p:tgtEl>
                                        <p:attrNameLst>
                                          <p:attrName>style.visibility</p:attrName>
                                        </p:attrNameLst>
                                      </p:cBhvr>
                                      <p:to>
                                        <p:strVal val="visible"/>
                                      </p:to>
                                    </p:set>
                                    <p:animEffect transition="in" filter="wipe(right)">
                                      <p:cBhvr>
                                        <p:cTn id="178" dur="500"/>
                                        <p:tgtEl>
                                          <p:spTgt spid="117"/>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2" fill="hold" grpId="0" nodeType="clickEffect">
                                  <p:stCondLst>
                                    <p:cond delay="0"/>
                                  </p:stCondLst>
                                  <p:childTnLst>
                                    <p:set>
                                      <p:cBhvr>
                                        <p:cTn id="182" dur="1" fill="hold">
                                          <p:stCondLst>
                                            <p:cond delay="0"/>
                                          </p:stCondLst>
                                        </p:cTn>
                                        <p:tgtEl>
                                          <p:spTgt spid="208"/>
                                        </p:tgtEl>
                                        <p:attrNameLst>
                                          <p:attrName>style.visibility</p:attrName>
                                        </p:attrNameLst>
                                      </p:cBhvr>
                                      <p:to>
                                        <p:strVal val="visible"/>
                                      </p:to>
                                    </p:set>
                                    <p:animEffect transition="in" filter="wipe(right)">
                                      <p:cBhvr>
                                        <p:cTn id="183" dur="500"/>
                                        <p:tgtEl>
                                          <p:spTgt spid="208"/>
                                        </p:tgtEl>
                                      </p:cBhvr>
                                    </p:animEffect>
                                  </p:childTnLst>
                                </p:cTn>
                              </p:par>
                            </p:childTnLst>
                          </p:cTn>
                        </p:par>
                        <p:par>
                          <p:cTn id="184" fill="hold">
                            <p:stCondLst>
                              <p:cond delay="500"/>
                            </p:stCondLst>
                            <p:childTnLst>
                              <p:par>
                                <p:cTn id="185" presetID="22" presetClass="entr" presetSubtype="2" fill="hold" grpId="0" nodeType="afterEffect">
                                  <p:stCondLst>
                                    <p:cond delay="0"/>
                                  </p:stCondLst>
                                  <p:childTnLst>
                                    <p:set>
                                      <p:cBhvr>
                                        <p:cTn id="186" dur="1" fill="hold">
                                          <p:stCondLst>
                                            <p:cond delay="0"/>
                                          </p:stCondLst>
                                        </p:cTn>
                                        <p:tgtEl>
                                          <p:spTgt spid="100"/>
                                        </p:tgtEl>
                                        <p:attrNameLst>
                                          <p:attrName>style.visibility</p:attrName>
                                        </p:attrNameLst>
                                      </p:cBhvr>
                                      <p:to>
                                        <p:strVal val="visible"/>
                                      </p:to>
                                    </p:set>
                                    <p:animEffect transition="in" filter="wipe(right)">
                                      <p:cBhvr>
                                        <p:cTn id="187" dur="500"/>
                                        <p:tgtEl>
                                          <p:spTgt spid="100"/>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grpId="1" nodeType="clickEffect">
                                  <p:stCondLst>
                                    <p:cond delay="0"/>
                                  </p:stCondLst>
                                  <p:childTnLst>
                                    <p:set>
                                      <p:cBhvr>
                                        <p:cTn id="191" dur="1" fill="hold">
                                          <p:stCondLst>
                                            <p:cond delay="0"/>
                                          </p:stCondLst>
                                        </p:cTn>
                                        <p:tgtEl>
                                          <p:spTgt spid="208"/>
                                        </p:tgtEl>
                                        <p:attrNameLst>
                                          <p:attrName>style.visibility</p:attrName>
                                        </p:attrNameLst>
                                      </p:cBhvr>
                                      <p:to>
                                        <p:strVal val="hidden"/>
                                      </p:to>
                                    </p:set>
                                  </p:childTnLst>
                                </p:cTn>
                              </p:par>
                              <p:par>
                                <p:cTn id="192" presetID="1" presetClass="exit" presetSubtype="0" fill="hold" grpId="1" nodeType="withEffect">
                                  <p:stCondLst>
                                    <p:cond delay="0"/>
                                  </p:stCondLst>
                                  <p:childTnLst>
                                    <p:set>
                                      <p:cBhvr>
                                        <p:cTn id="193" dur="1" fill="hold">
                                          <p:stCondLst>
                                            <p:cond delay="0"/>
                                          </p:stCondLst>
                                        </p:cTn>
                                        <p:tgtEl>
                                          <p:spTgt spid="209"/>
                                        </p:tgtEl>
                                        <p:attrNameLst>
                                          <p:attrName>style.visibility</p:attrName>
                                        </p:attrNameLst>
                                      </p:cBhvr>
                                      <p:to>
                                        <p:strVal val="hidden"/>
                                      </p:to>
                                    </p:set>
                                  </p:childTnLst>
                                </p:cTn>
                              </p:par>
                            </p:childTnLst>
                          </p:cTn>
                        </p:par>
                        <p:par>
                          <p:cTn id="194" fill="hold">
                            <p:stCondLst>
                              <p:cond delay="0"/>
                            </p:stCondLst>
                            <p:childTnLst>
                              <p:par>
                                <p:cTn id="195" presetID="53" presetClass="entr" presetSubtype="16" fill="hold" nodeType="afterEffect">
                                  <p:stCondLst>
                                    <p:cond delay="0"/>
                                  </p:stCondLst>
                                  <p:childTnLst>
                                    <p:set>
                                      <p:cBhvr>
                                        <p:cTn id="196" dur="1" fill="hold">
                                          <p:stCondLst>
                                            <p:cond delay="0"/>
                                          </p:stCondLst>
                                        </p:cTn>
                                        <p:tgtEl>
                                          <p:spTgt spid="279"/>
                                        </p:tgtEl>
                                        <p:attrNameLst>
                                          <p:attrName>style.visibility</p:attrName>
                                        </p:attrNameLst>
                                      </p:cBhvr>
                                      <p:to>
                                        <p:strVal val="visible"/>
                                      </p:to>
                                    </p:set>
                                    <p:anim calcmode="lin" valueType="num">
                                      <p:cBhvr>
                                        <p:cTn id="197" dur="500" fill="hold"/>
                                        <p:tgtEl>
                                          <p:spTgt spid="279"/>
                                        </p:tgtEl>
                                        <p:attrNameLst>
                                          <p:attrName>ppt_w</p:attrName>
                                        </p:attrNameLst>
                                      </p:cBhvr>
                                      <p:tavLst>
                                        <p:tav tm="0">
                                          <p:val>
                                            <p:fltVal val="0"/>
                                          </p:val>
                                        </p:tav>
                                        <p:tav tm="100000">
                                          <p:val>
                                            <p:strVal val="#ppt_w"/>
                                          </p:val>
                                        </p:tav>
                                      </p:tavLst>
                                    </p:anim>
                                    <p:anim calcmode="lin" valueType="num">
                                      <p:cBhvr>
                                        <p:cTn id="198" dur="500" fill="hold"/>
                                        <p:tgtEl>
                                          <p:spTgt spid="279"/>
                                        </p:tgtEl>
                                        <p:attrNameLst>
                                          <p:attrName>ppt_h</p:attrName>
                                        </p:attrNameLst>
                                      </p:cBhvr>
                                      <p:tavLst>
                                        <p:tav tm="0">
                                          <p:val>
                                            <p:fltVal val="0"/>
                                          </p:val>
                                        </p:tav>
                                        <p:tav tm="100000">
                                          <p:val>
                                            <p:strVal val="#ppt_h"/>
                                          </p:val>
                                        </p:tav>
                                      </p:tavLst>
                                    </p:anim>
                                    <p:animEffect transition="in" filter="fade">
                                      <p:cBhvr>
                                        <p:cTn id="199" dur="500"/>
                                        <p:tgtEl>
                                          <p:spTgt spid="279"/>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2" fill="hold" grpId="0" nodeType="clickEffect">
                                  <p:stCondLst>
                                    <p:cond delay="0"/>
                                  </p:stCondLst>
                                  <p:childTnLst>
                                    <p:set>
                                      <p:cBhvr>
                                        <p:cTn id="203" dur="1" fill="hold">
                                          <p:stCondLst>
                                            <p:cond delay="0"/>
                                          </p:stCondLst>
                                        </p:cTn>
                                        <p:tgtEl>
                                          <p:spTgt spid="203"/>
                                        </p:tgtEl>
                                        <p:attrNameLst>
                                          <p:attrName>style.visibility</p:attrName>
                                        </p:attrNameLst>
                                      </p:cBhvr>
                                      <p:to>
                                        <p:strVal val="visible"/>
                                      </p:to>
                                    </p:set>
                                    <p:animEffect transition="in" filter="wipe(right)">
                                      <p:cBhvr>
                                        <p:cTn id="204" dur="500"/>
                                        <p:tgtEl>
                                          <p:spTgt spid="203"/>
                                        </p:tgtEl>
                                      </p:cBhvr>
                                    </p:animEffect>
                                  </p:childTnLst>
                                </p:cTn>
                              </p:par>
                            </p:childTnLst>
                          </p:cTn>
                        </p:par>
                        <p:par>
                          <p:cTn id="205" fill="hold">
                            <p:stCondLst>
                              <p:cond delay="500"/>
                            </p:stCondLst>
                            <p:childTnLst>
                              <p:par>
                                <p:cTn id="206" presetID="22" presetClass="entr" presetSubtype="2" fill="hold" grpId="0" nodeType="afterEffect">
                                  <p:stCondLst>
                                    <p:cond delay="0"/>
                                  </p:stCondLst>
                                  <p:childTnLst>
                                    <p:set>
                                      <p:cBhvr>
                                        <p:cTn id="207" dur="1" fill="hold">
                                          <p:stCondLst>
                                            <p:cond delay="0"/>
                                          </p:stCondLst>
                                        </p:cTn>
                                        <p:tgtEl>
                                          <p:spTgt spid="133"/>
                                        </p:tgtEl>
                                        <p:attrNameLst>
                                          <p:attrName>style.visibility</p:attrName>
                                        </p:attrNameLst>
                                      </p:cBhvr>
                                      <p:to>
                                        <p:strVal val="visible"/>
                                      </p:to>
                                    </p:set>
                                    <p:animEffect transition="in" filter="wipe(right)">
                                      <p:cBhvr>
                                        <p:cTn id="208" dur="500"/>
                                        <p:tgtEl>
                                          <p:spTgt spid="133"/>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xit" presetSubtype="0" fill="hold" grpId="1" nodeType="clickEffect">
                                  <p:stCondLst>
                                    <p:cond delay="0"/>
                                  </p:stCondLst>
                                  <p:childTnLst>
                                    <p:set>
                                      <p:cBhvr>
                                        <p:cTn id="212" dur="1" fill="hold">
                                          <p:stCondLst>
                                            <p:cond delay="0"/>
                                          </p:stCondLst>
                                        </p:cTn>
                                        <p:tgtEl>
                                          <p:spTgt spid="203"/>
                                        </p:tgtEl>
                                        <p:attrNameLst>
                                          <p:attrName>style.visibility</p:attrName>
                                        </p:attrNameLst>
                                      </p:cBhvr>
                                      <p:to>
                                        <p:strVal val="hidden"/>
                                      </p:to>
                                    </p:set>
                                  </p:childTnLst>
                                </p:cTn>
                              </p:par>
                            </p:childTnLst>
                          </p:cTn>
                        </p:par>
                        <p:par>
                          <p:cTn id="213" fill="hold">
                            <p:stCondLst>
                              <p:cond delay="0"/>
                            </p:stCondLst>
                            <p:childTnLst>
                              <p:par>
                                <p:cTn id="214" presetID="53" presetClass="entr" presetSubtype="16" fill="hold" nodeType="afterEffect">
                                  <p:stCondLst>
                                    <p:cond delay="0"/>
                                  </p:stCondLst>
                                  <p:childTnLst>
                                    <p:set>
                                      <p:cBhvr>
                                        <p:cTn id="215" dur="1" fill="hold">
                                          <p:stCondLst>
                                            <p:cond delay="0"/>
                                          </p:stCondLst>
                                        </p:cTn>
                                        <p:tgtEl>
                                          <p:spTgt spid="284"/>
                                        </p:tgtEl>
                                        <p:attrNameLst>
                                          <p:attrName>style.visibility</p:attrName>
                                        </p:attrNameLst>
                                      </p:cBhvr>
                                      <p:to>
                                        <p:strVal val="visible"/>
                                      </p:to>
                                    </p:set>
                                    <p:anim calcmode="lin" valueType="num">
                                      <p:cBhvr>
                                        <p:cTn id="216" dur="500" fill="hold"/>
                                        <p:tgtEl>
                                          <p:spTgt spid="284"/>
                                        </p:tgtEl>
                                        <p:attrNameLst>
                                          <p:attrName>ppt_w</p:attrName>
                                        </p:attrNameLst>
                                      </p:cBhvr>
                                      <p:tavLst>
                                        <p:tav tm="0">
                                          <p:val>
                                            <p:fltVal val="0"/>
                                          </p:val>
                                        </p:tav>
                                        <p:tav tm="100000">
                                          <p:val>
                                            <p:strVal val="#ppt_w"/>
                                          </p:val>
                                        </p:tav>
                                      </p:tavLst>
                                    </p:anim>
                                    <p:anim calcmode="lin" valueType="num">
                                      <p:cBhvr>
                                        <p:cTn id="217" dur="500" fill="hold"/>
                                        <p:tgtEl>
                                          <p:spTgt spid="284"/>
                                        </p:tgtEl>
                                        <p:attrNameLst>
                                          <p:attrName>ppt_h</p:attrName>
                                        </p:attrNameLst>
                                      </p:cBhvr>
                                      <p:tavLst>
                                        <p:tav tm="0">
                                          <p:val>
                                            <p:fltVal val="0"/>
                                          </p:val>
                                        </p:tav>
                                        <p:tav tm="100000">
                                          <p:val>
                                            <p:strVal val="#ppt_h"/>
                                          </p:val>
                                        </p:tav>
                                      </p:tavLst>
                                    </p:anim>
                                    <p:animEffect transition="in" filter="fade">
                                      <p:cBhvr>
                                        <p:cTn id="218" dur="500"/>
                                        <p:tgtEl>
                                          <p:spTgt spid="284"/>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4" fill="hold" grpId="0" nodeType="clickEffect">
                                  <p:stCondLst>
                                    <p:cond delay="0"/>
                                  </p:stCondLst>
                                  <p:childTnLst>
                                    <p:set>
                                      <p:cBhvr>
                                        <p:cTn id="222" dur="1" fill="hold">
                                          <p:stCondLst>
                                            <p:cond delay="0"/>
                                          </p:stCondLst>
                                        </p:cTn>
                                        <p:tgtEl>
                                          <p:spTgt spid="211"/>
                                        </p:tgtEl>
                                        <p:attrNameLst>
                                          <p:attrName>style.visibility</p:attrName>
                                        </p:attrNameLst>
                                      </p:cBhvr>
                                      <p:to>
                                        <p:strVal val="visible"/>
                                      </p:to>
                                    </p:set>
                                    <p:animEffect transition="in" filter="wipe(down)">
                                      <p:cBhvr>
                                        <p:cTn id="223" dur="500"/>
                                        <p:tgtEl>
                                          <p:spTgt spid="211"/>
                                        </p:tgtEl>
                                      </p:cBhvr>
                                    </p:animEffect>
                                  </p:childTnLst>
                                </p:cTn>
                              </p:par>
                            </p:childTnLst>
                          </p:cTn>
                        </p:par>
                        <p:par>
                          <p:cTn id="224" fill="hold">
                            <p:stCondLst>
                              <p:cond delay="500"/>
                            </p:stCondLst>
                            <p:childTnLst>
                              <p:par>
                                <p:cTn id="225" presetID="22" presetClass="entr" presetSubtype="2" fill="hold" grpId="0" nodeType="afterEffect">
                                  <p:stCondLst>
                                    <p:cond delay="0"/>
                                  </p:stCondLst>
                                  <p:childTnLst>
                                    <p:set>
                                      <p:cBhvr>
                                        <p:cTn id="226" dur="1" fill="hold">
                                          <p:stCondLst>
                                            <p:cond delay="0"/>
                                          </p:stCondLst>
                                        </p:cTn>
                                        <p:tgtEl>
                                          <p:spTgt spid="138"/>
                                        </p:tgtEl>
                                        <p:attrNameLst>
                                          <p:attrName>style.visibility</p:attrName>
                                        </p:attrNameLst>
                                      </p:cBhvr>
                                      <p:to>
                                        <p:strVal val="visible"/>
                                      </p:to>
                                    </p:set>
                                    <p:animEffect transition="in" filter="wipe(right)">
                                      <p:cBhvr>
                                        <p:cTn id="227" dur="500"/>
                                        <p:tgtEl>
                                          <p:spTgt spid="138"/>
                                        </p:tgtEl>
                                      </p:cBhvr>
                                    </p:animEffec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211"/>
                                        </p:tgtEl>
                                        <p:attrNameLst>
                                          <p:attrName>style.visibility</p:attrName>
                                        </p:attrNameLst>
                                      </p:cBhvr>
                                      <p:to>
                                        <p:strVal val="hidden"/>
                                      </p:to>
                                    </p:set>
                                  </p:childTnLst>
                                </p:cTn>
                              </p:par>
                            </p:childTnLst>
                          </p:cTn>
                        </p:par>
                        <p:par>
                          <p:cTn id="232" fill="hold">
                            <p:stCondLst>
                              <p:cond delay="0"/>
                            </p:stCondLst>
                            <p:childTnLst>
                              <p:par>
                                <p:cTn id="233" presetID="53" presetClass="entr" presetSubtype="16" fill="hold" nodeType="afterEffect">
                                  <p:stCondLst>
                                    <p:cond delay="0"/>
                                  </p:stCondLst>
                                  <p:childTnLst>
                                    <p:set>
                                      <p:cBhvr>
                                        <p:cTn id="234" dur="1" fill="hold">
                                          <p:stCondLst>
                                            <p:cond delay="0"/>
                                          </p:stCondLst>
                                        </p:cTn>
                                        <p:tgtEl>
                                          <p:spTgt spid="289"/>
                                        </p:tgtEl>
                                        <p:attrNameLst>
                                          <p:attrName>style.visibility</p:attrName>
                                        </p:attrNameLst>
                                      </p:cBhvr>
                                      <p:to>
                                        <p:strVal val="visible"/>
                                      </p:to>
                                    </p:set>
                                    <p:anim calcmode="lin" valueType="num">
                                      <p:cBhvr>
                                        <p:cTn id="235" dur="500" fill="hold"/>
                                        <p:tgtEl>
                                          <p:spTgt spid="289"/>
                                        </p:tgtEl>
                                        <p:attrNameLst>
                                          <p:attrName>ppt_w</p:attrName>
                                        </p:attrNameLst>
                                      </p:cBhvr>
                                      <p:tavLst>
                                        <p:tav tm="0">
                                          <p:val>
                                            <p:fltVal val="0"/>
                                          </p:val>
                                        </p:tav>
                                        <p:tav tm="100000">
                                          <p:val>
                                            <p:strVal val="#ppt_w"/>
                                          </p:val>
                                        </p:tav>
                                      </p:tavLst>
                                    </p:anim>
                                    <p:anim calcmode="lin" valueType="num">
                                      <p:cBhvr>
                                        <p:cTn id="236" dur="500" fill="hold"/>
                                        <p:tgtEl>
                                          <p:spTgt spid="289"/>
                                        </p:tgtEl>
                                        <p:attrNameLst>
                                          <p:attrName>ppt_h</p:attrName>
                                        </p:attrNameLst>
                                      </p:cBhvr>
                                      <p:tavLst>
                                        <p:tav tm="0">
                                          <p:val>
                                            <p:fltVal val="0"/>
                                          </p:val>
                                        </p:tav>
                                        <p:tav tm="100000">
                                          <p:val>
                                            <p:strVal val="#ppt_h"/>
                                          </p:val>
                                        </p:tav>
                                      </p:tavLst>
                                    </p:anim>
                                    <p:animEffect transition="in" filter="fade">
                                      <p:cBhvr>
                                        <p:cTn id="237" dur="500"/>
                                        <p:tgtEl>
                                          <p:spTgt spid="289"/>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2" fill="hold" grpId="0" nodeType="clickEffect">
                                  <p:stCondLst>
                                    <p:cond delay="0"/>
                                  </p:stCondLst>
                                  <p:childTnLst>
                                    <p:set>
                                      <p:cBhvr>
                                        <p:cTn id="241" dur="1" fill="hold">
                                          <p:stCondLst>
                                            <p:cond delay="0"/>
                                          </p:stCondLst>
                                        </p:cTn>
                                        <p:tgtEl>
                                          <p:spTgt spid="213"/>
                                        </p:tgtEl>
                                        <p:attrNameLst>
                                          <p:attrName>style.visibility</p:attrName>
                                        </p:attrNameLst>
                                      </p:cBhvr>
                                      <p:to>
                                        <p:strVal val="visible"/>
                                      </p:to>
                                    </p:set>
                                    <p:animEffect transition="in" filter="wipe(right)">
                                      <p:cBhvr>
                                        <p:cTn id="242" dur="500"/>
                                        <p:tgtEl>
                                          <p:spTgt spid="213"/>
                                        </p:tgtEl>
                                      </p:cBhvr>
                                    </p:animEffect>
                                  </p:childTnLst>
                                </p:cTn>
                              </p:par>
                            </p:childTnLst>
                          </p:cTn>
                        </p:par>
                        <p:par>
                          <p:cTn id="243" fill="hold">
                            <p:stCondLst>
                              <p:cond delay="500"/>
                            </p:stCondLst>
                            <p:childTnLst>
                              <p:par>
                                <p:cTn id="244" presetID="22" presetClass="entr" presetSubtype="2" fill="hold" grpId="0" nodeType="afterEffect">
                                  <p:stCondLst>
                                    <p:cond delay="0"/>
                                  </p:stCondLst>
                                  <p:childTnLst>
                                    <p:set>
                                      <p:cBhvr>
                                        <p:cTn id="245" dur="1" fill="hold">
                                          <p:stCondLst>
                                            <p:cond delay="0"/>
                                          </p:stCondLst>
                                        </p:cTn>
                                        <p:tgtEl>
                                          <p:spTgt spid="176"/>
                                        </p:tgtEl>
                                        <p:attrNameLst>
                                          <p:attrName>style.visibility</p:attrName>
                                        </p:attrNameLst>
                                      </p:cBhvr>
                                      <p:to>
                                        <p:strVal val="visible"/>
                                      </p:to>
                                    </p:set>
                                    <p:animEffect transition="in" filter="wipe(right)">
                                      <p:cBhvr>
                                        <p:cTn id="246" dur="500"/>
                                        <p:tgtEl>
                                          <p:spTgt spid="176"/>
                                        </p:tgtEl>
                                      </p:cBhvr>
                                    </p:animEffec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213"/>
                                        </p:tgtEl>
                                        <p:attrNameLst>
                                          <p:attrName>style.visibility</p:attrName>
                                        </p:attrNameLst>
                                      </p:cBhvr>
                                      <p:to>
                                        <p:strVal val="hidden"/>
                                      </p:to>
                                    </p:set>
                                  </p:childTnLst>
                                </p:cTn>
                              </p:par>
                            </p:childTnLst>
                          </p:cTn>
                        </p:par>
                        <p:par>
                          <p:cTn id="251" fill="hold">
                            <p:stCondLst>
                              <p:cond delay="0"/>
                            </p:stCondLst>
                            <p:childTnLst>
                              <p:par>
                                <p:cTn id="252" presetID="53" presetClass="entr" presetSubtype="16" fill="hold" nodeType="afterEffect">
                                  <p:stCondLst>
                                    <p:cond delay="0"/>
                                  </p:stCondLst>
                                  <p:childTnLst>
                                    <p:set>
                                      <p:cBhvr>
                                        <p:cTn id="253" dur="1" fill="hold">
                                          <p:stCondLst>
                                            <p:cond delay="0"/>
                                          </p:stCondLst>
                                        </p:cTn>
                                        <p:tgtEl>
                                          <p:spTgt spid="294"/>
                                        </p:tgtEl>
                                        <p:attrNameLst>
                                          <p:attrName>style.visibility</p:attrName>
                                        </p:attrNameLst>
                                      </p:cBhvr>
                                      <p:to>
                                        <p:strVal val="visible"/>
                                      </p:to>
                                    </p:set>
                                    <p:anim calcmode="lin" valueType="num">
                                      <p:cBhvr>
                                        <p:cTn id="254" dur="500" fill="hold"/>
                                        <p:tgtEl>
                                          <p:spTgt spid="294"/>
                                        </p:tgtEl>
                                        <p:attrNameLst>
                                          <p:attrName>ppt_w</p:attrName>
                                        </p:attrNameLst>
                                      </p:cBhvr>
                                      <p:tavLst>
                                        <p:tav tm="0">
                                          <p:val>
                                            <p:fltVal val="0"/>
                                          </p:val>
                                        </p:tav>
                                        <p:tav tm="100000">
                                          <p:val>
                                            <p:strVal val="#ppt_w"/>
                                          </p:val>
                                        </p:tav>
                                      </p:tavLst>
                                    </p:anim>
                                    <p:anim calcmode="lin" valueType="num">
                                      <p:cBhvr>
                                        <p:cTn id="255" dur="500" fill="hold"/>
                                        <p:tgtEl>
                                          <p:spTgt spid="294"/>
                                        </p:tgtEl>
                                        <p:attrNameLst>
                                          <p:attrName>ppt_h</p:attrName>
                                        </p:attrNameLst>
                                      </p:cBhvr>
                                      <p:tavLst>
                                        <p:tav tm="0">
                                          <p:val>
                                            <p:fltVal val="0"/>
                                          </p:val>
                                        </p:tav>
                                        <p:tav tm="100000">
                                          <p:val>
                                            <p:strVal val="#ppt_h"/>
                                          </p:val>
                                        </p:tav>
                                      </p:tavLst>
                                    </p:anim>
                                    <p:animEffect transition="in" filter="fade">
                                      <p:cBhvr>
                                        <p:cTn id="256" dur="500"/>
                                        <p:tgtEl>
                                          <p:spTgt spid="294"/>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2" fill="hold" grpId="0" nodeType="clickEffect">
                                  <p:stCondLst>
                                    <p:cond delay="0"/>
                                  </p:stCondLst>
                                  <p:childTnLst>
                                    <p:set>
                                      <p:cBhvr>
                                        <p:cTn id="260" dur="1" fill="hold">
                                          <p:stCondLst>
                                            <p:cond delay="0"/>
                                          </p:stCondLst>
                                        </p:cTn>
                                        <p:tgtEl>
                                          <p:spTgt spid="215"/>
                                        </p:tgtEl>
                                        <p:attrNameLst>
                                          <p:attrName>style.visibility</p:attrName>
                                        </p:attrNameLst>
                                      </p:cBhvr>
                                      <p:to>
                                        <p:strVal val="visible"/>
                                      </p:to>
                                    </p:set>
                                    <p:animEffect transition="in" filter="wipe(right)">
                                      <p:cBhvr>
                                        <p:cTn id="261" dur="500"/>
                                        <p:tgtEl>
                                          <p:spTgt spid="215"/>
                                        </p:tgtEl>
                                      </p:cBhvr>
                                    </p:animEffect>
                                  </p:childTnLst>
                                </p:cTn>
                              </p:par>
                            </p:childTnLst>
                          </p:cTn>
                        </p:par>
                        <p:par>
                          <p:cTn id="262" fill="hold">
                            <p:stCondLst>
                              <p:cond delay="500"/>
                            </p:stCondLst>
                            <p:childTnLst>
                              <p:par>
                                <p:cTn id="263" presetID="22" presetClass="entr" presetSubtype="2" fill="hold" grpId="0" nodeType="afterEffect">
                                  <p:stCondLst>
                                    <p:cond delay="0"/>
                                  </p:stCondLst>
                                  <p:childTnLst>
                                    <p:set>
                                      <p:cBhvr>
                                        <p:cTn id="264" dur="1" fill="hold">
                                          <p:stCondLst>
                                            <p:cond delay="0"/>
                                          </p:stCondLst>
                                        </p:cTn>
                                        <p:tgtEl>
                                          <p:spTgt spid="151"/>
                                        </p:tgtEl>
                                        <p:attrNameLst>
                                          <p:attrName>style.visibility</p:attrName>
                                        </p:attrNameLst>
                                      </p:cBhvr>
                                      <p:to>
                                        <p:strVal val="visible"/>
                                      </p:to>
                                    </p:set>
                                    <p:animEffect transition="in" filter="wipe(right)">
                                      <p:cBhvr>
                                        <p:cTn id="265" dur="500"/>
                                        <p:tgtEl>
                                          <p:spTgt spid="151"/>
                                        </p:tgtEl>
                                      </p:cBhvr>
                                    </p:animEffect>
                                  </p:childTnLst>
                                </p:cTn>
                              </p:par>
                            </p:childTnLst>
                          </p:cTn>
                        </p:par>
                      </p:childTnLst>
                    </p:cTn>
                  </p:par>
                  <p:par>
                    <p:cTn id="266" fill="hold">
                      <p:stCondLst>
                        <p:cond delay="indefinite"/>
                      </p:stCondLst>
                      <p:childTnLst>
                        <p:par>
                          <p:cTn id="267" fill="hold">
                            <p:stCondLst>
                              <p:cond delay="0"/>
                            </p:stCondLst>
                            <p:childTnLst>
                              <p:par>
                                <p:cTn id="268" presetID="1" presetClass="exit" presetSubtype="0" fill="hold" grpId="1" nodeType="clickEffect">
                                  <p:stCondLst>
                                    <p:cond delay="0"/>
                                  </p:stCondLst>
                                  <p:childTnLst>
                                    <p:set>
                                      <p:cBhvr>
                                        <p:cTn id="269" dur="1" fill="hold">
                                          <p:stCondLst>
                                            <p:cond delay="0"/>
                                          </p:stCondLst>
                                        </p:cTn>
                                        <p:tgtEl>
                                          <p:spTgt spid="215"/>
                                        </p:tgtEl>
                                        <p:attrNameLst>
                                          <p:attrName>style.visibility</p:attrName>
                                        </p:attrNameLst>
                                      </p:cBhvr>
                                      <p:to>
                                        <p:strVal val="hidden"/>
                                      </p:to>
                                    </p:set>
                                  </p:childTnLst>
                                </p:cTn>
                              </p:par>
                            </p:childTnLst>
                          </p:cTn>
                        </p:par>
                        <p:par>
                          <p:cTn id="270" fill="hold">
                            <p:stCondLst>
                              <p:cond delay="0"/>
                            </p:stCondLst>
                            <p:childTnLst>
                              <p:par>
                                <p:cTn id="271" presetID="53" presetClass="entr" presetSubtype="16" fill="hold" nodeType="afterEffect">
                                  <p:stCondLst>
                                    <p:cond delay="0"/>
                                  </p:stCondLst>
                                  <p:childTnLst>
                                    <p:set>
                                      <p:cBhvr>
                                        <p:cTn id="272" dur="1" fill="hold">
                                          <p:stCondLst>
                                            <p:cond delay="0"/>
                                          </p:stCondLst>
                                        </p:cTn>
                                        <p:tgtEl>
                                          <p:spTgt spid="299"/>
                                        </p:tgtEl>
                                        <p:attrNameLst>
                                          <p:attrName>style.visibility</p:attrName>
                                        </p:attrNameLst>
                                      </p:cBhvr>
                                      <p:to>
                                        <p:strVal val="visible"/>
                                      </p:to>
                                    </p:set>
                                    <p:anim calcmode="lin" valueType="num">
                                      <p:cBhvr>
                                        <p:cTn id="273" dur="500" fill="hold"/>
                                        <p:tgtEl>
                                          <p:spTgt spid="299"/>
                                        </p:tgtEl>
                                        <p:attrNameLst>
                                          <p:attrName>ppt_w</p:attrName>
                                        </p:attrNameLst>
                                      </p:cBhvr>
                                      <p:tavLst>
                                        <p:tav tm="0">
                                          <p:val>
                                            <p:fltVal val="0"/>
                                          </p:val>
                                        </p:tav>
                                        <p:tav tm="100000">
                                          <p:val>
                                            <p:strVal val="#ppt_w"/>
                                          </p:val>
                                        </p:tav>
                                      </p:tavLst>
                                    </p:anim>
                                    <p:anim calcmode="lin" valueType="num">
                                      <p:cBhvr>
                                        <p:cTn id="274" dur="500" fill="hold"/>
                                        <p:tgtEl>
                                          <p:spTgt spid="299"/>
                                        </p:tgtEl>
                                        <p:attrNameLst>
                                          <p:attrName>ppt_h</p:attrName>
                                        </p:attrNameLst>
                                      </p:cBhvr>
                                      <p:tavLst>
                                        <p:tav tm="0">
                                          <p:val>
                                            <p:fltVal val="0"/>
                                          </p:val>
                                        </p:tav>
                                        <p:tav tm="100000">
                                          <p:val>
                                            <p:strVal val="#ppt_h"/>
                                          </p:val>
                                        </p:tav>
                                      </p:tavLst>
                                    </p:anim>
                                    <p:animEffect transition="in" filter="fade">
                                      <p:cBhvr>
                                        <p:cTn id="275" dur="500"/>
                                        <p:tgtEl>
                                          <p:spTgt spid="299"/>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2" fill="hold" grpId="0" nodeType="clickEffect">
                                  <p:stCondLst>
                                    <p:cond delay="0"/>
                                  </p:stCondLst>
                                  <p:childTnLst>
                                    <p:set>
                                      <p:cBhvr>
                                        <p:cTn id="279" dur="1" fill="hold">
                                          <p:stCondLst>
                                            <p:cond delay="0"/>
                                          </p:stCondLst>
                                        </p:cTn>
                                        <p:tgtEl>
                                          <p:spTgt spid="217"/>
                                        </p:tgtEl>
                                        <p:attrNameLst>
                                          <p:attrName>style.visibility</p:attrName>
                                        </p:attrNameLst>
                                      </p:cBhvr>
                                      <p:to>
                                        <p:strVal val="visible"/>
                                      </p:to>
                                    </p:set>
                                    <p:animEffect transition="in" filter="wipe(right)">
                                      <p:cBhvr>
                                        <p:cTn id="280" dur="500"/>
                                        <p:tgtEl>
                                          <p:spTgt spid="217"/>
                                        </p:tgtEl>
                                      </p:cBhvr>
                                    </p:animEffect>
                                  </p:childTnLst>
                                </p:cTn>
                              </p:par>
                            </p:childTnLst>
                          </p:cTn>
                        </p:par>
                        <p:par>
                          <p:cTn id="281" fill="hold">
                            <p:stCondLst>
                              <p:cond delay="500"/>
                            </p:stCondLst>
                            <p:childTnLst>
                              <p:par>
                                <p:cTn id="282" presetID="22" presetClass="entr" presetSubtype="2" fill="hold" grpId="0" nodeType="afterEffect">
                                  <p:stCondLst>
                                    <p:cond delay="0"/>
                                  </p:stCondLst>
                                  <p:childTnLst>
                                    <p:set>
                                      <p:cBhvr>
                                        <p:cTn id="283" dur="1" fill="hold">
                                          <p:stCondLst>
                                            <p:cond delay="0"/>
                                          </p:stCondLst>
                                        </p:cTn>
                                        <p:tgtEl>
                                          <p:spTgt spid="192"/>
                                        </p:tgtEl>
                                        <p:attrNameLst>
                                          <p:attrName>style.visibility</p:attrName>
                                        </p:attrNameLst>
                                      </p:cBhvr>
                                      <p:to>
                                        <p:strVal val="visible"/>
                                      </p:to>
                                    </p:set>
                                    <p:animEffect transition="in" filter="wipe(right)">
                                      <p:cBhvr>
                                        <p:cTn id="284" dur="500"/>
                                        <p:tgtEl>
                                          <p:spTgt spid="192"/>
                                        </p:tgtEl>
                                      </p:cBhvr>
                                    </p:animEffec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217"/>
                                        </p:tgtEl>
                                        <p:attrNameLst>
                                          <p:attrName>style.visibility</p:attrName>
                                        </p:attrNameLst>
                                      </p:cBhvr>
                                      <p:to>
                                        <p:strVal val="hidden"/>
                                      </p:to>
                                    </p:set>
                                  </p:childTnLst>
                                </p:cTn>
                              </p:par>
                            </p:childTnLst>
                          </p:cTn>
                        </p:par>
                        <p:par>
                          <p:cTn id="289" fill="hold">
                            <p:stCondLst>
                              <p:cond delay="0"/>
                            </p:stCondLst>
                            <p:childTnLst>
                              <p:par>
                                <p:cTn id="290" presetID="53" presetClass="entr" presetSubtype="16" fill="hold" nodeType="afterEffect">
                                  <p:stCondLst>
                                    <p:cond delay="0"/>
                                  </p:stCondLst>
                                  <p:childTnLst>
                                    <p:set>
                                      <p:cBhvr>
                                        <p:cTn id="291" dur="1" fill="hold">
                                          <p:stCondLst>
                                            <p:cond delay="0"/>
                                          </p:stCondLst>
                                        </p:cTn>
                                        <p:tgtEl>
                                          <p:spTgt spid="304"/>
                                        </p:tgtEl>
                                        <p:attrNameLst>
                                          <p:attrName>style.visibility</p:attrName>
                                        </p:attrNameLst>
                                      </p:cBhvr>
                                      <p:to>
                                        <p:strVal val="visible"/>
                                      </p:to>
                                    </p:set>
                                    <p:anim calcmode="lin" valueType="num">
                                      <p:cBhvr>
                                        <p:cTn id="292" dur="500" fill="hold"/>
                                        <p:tgtEl>
                                          <p:spTgt spid="304"/>
                                        </p:tgtEl>
                                        <p:attrNameLst>
                                          <p:attrName>ppt_w</p:attrName>
                                        </p:attrNameLst>
                                      </p:cBhvr>
                                      <p:tavLst>
                                        <p:tav tm="0">
                                          <p:val>
                                            <p:fltVal val="0"/>
                                          </p:val>
                                        </p:tav>
                                        <p:tav tm="100000">
                                          <p:val>
                                            <p:strVal val="#ppt_w"/>
                                          </p:val>
                                        </p:tav>
                                      </p:tavLst>
                                    </p:anim>
                                    <p:anim calcmode="lin" valueType="num">
                                      <p:cBhvr>
                                        <p:cTn id="293" dur="500" fill="hold"/>
                                        <p:tgtEl>
                                          <p:spTgt spid="304"/>
                                        </p:tgtEl>
                                        <p:attrNameLst>
                                          <p:attrName>ppt_h</p:attrName>
                                        </p:attrNameLst>
                                      </p:cBhvr>
                                      <p:tavLst>
                                        <p:tav tm="0">
                                          <p:val>
                                            <p:fltVal val="0"/>
                                          </p:val>
                                        </p:tav>
                                        <p:tav tm="100000">
                                          <p:val>
                                            <p:strVal val="#ppt_h"/>
                                          </p:val>
                                        </p:tav>
                                      </p:tavLst>
                                    </p:anim>
                                    <p:animEffect transition="in" filter="fade">
                                      <p:cBhvr>
                                        <p:cTn id="294" dur="500"/>
                                        <p:tgtEl>
                                          <p:spTgt spid="304"/>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2" fill="hold" grpId="0" nodeType="clickEffect">
                                  <p:stCondLst>
                                    <p:cond delay="0"/>
                                  </p:stCondLst>
                                  <p:childTnLst>
                                    <p:set>
                                      <p:cBhvr>
                                        <p:cTn id="298" dur="1" fill="hold">
                                          <p:stCondLst>
                                            <p:cond delay="0"/>
                                          </p:stCondLst>
                                        </p:cTn>
                                        <p:tgtEl>
                                          <p:spTgt spid="219"/>
                                        </p:tgtEl>
                                        <p:attrNameLst>
                                          <p:attrName>style.visibility</p:attrName>
                                        </p:attrNameLst>
                                      </p:cBhvr>
                                      <p:to>
                                        <p:strVal val="visible"/>
                                      </p:to>
                                    </p:set>
                                    <p:animEffect transition="in" filter="wipe(right)">
                                      <p:cBhvr>
                                        <p:cTn id="299" dur="500"/>
                                        <p:tgtEl>
                                          <p:spTgt spid="219"/>
                                        </p:tgtEl>
                                      </p:cBhvr>
                                    </p:animEffect>
                                  </p:childTnLst>
                                </p:cTn>
                              </p:par>
                            </p:childTnLst>
                          </p:cTn>
                        </p:par>
                        <p:par>
                          <p:cTn id="300" fill="hold">
                            <p:stCondLst>
                              <p:cond delay="500"/>
                            </p:stCondLst>
                            <p:childTnLst>
                              <p:par>
                                <p:cTn id="301" presetID="22" presetClass="entr" presetSubtype="2" fill="hold" grpId="0" nodeType="afterEffect">
                                  <p:stCondLst>
                                    <p:cond delay="0"/>
                                  </p:stCondLst>
                                  <p:childTnLst>
                                    <p:set>
                                      <p:cBhvr>
                                        <p:cTn id="302" dur="1" fill="hold">
                                          <p:stCondLst>
                                            <p:cond delay="0"/>
                                          </p:stCondLst>
                                        </p:cTn>
                                        <p:tgtEl>
                                          <p:spTgt spid="143"/>
                                        </p:tgtEl>
                                        <p:attrNameLst>
                                          <p:attrName>style.visibility</p:attrName>
                                        </p:attrNameLst>
                                      </p:cBhvr>
                                      <p:to>
                                        <p:strVal val="visible"/>
                                      </p:to>
                                    </p:set>
                                    <p:animEffect transition="in" filter="wipe(right)">
                                      <p:cBhvr>
                                        <p:cTn id="303" dur="500"/>
                                        <p:tgtEl>
                                          <p:spTgt spid="143"/>
                                        </p:tgtEl>
                                      </p:cBhvr>
                                    </p:animEffect>
                                  </p:childTnLst>
                                </p:cTn>
                              </p:par>
                            </p:childTnLst>
                          </p:cTn>
                        </p:par>
                      </p:childTnLst>
                    </p:cTn>
                  </p:par>
                  <p:par>
                    <p:cTn id="304" fill="hold">
                      <p:stCondLst>
                        <p:cond delay="indefinite"/>
                      </p:stCondLst>
                      <p:childTnLst>
                        <p:par>
                          <p:cTn id="305" fill="hold">
                            <p:stCondLst>
                              <p:cond delay="0"/>
                            </p:stCondLst>
                            <p:childTnLst>
                              <p:par>
                                <p:cTn id="306" presetID="1" presetClass="exit" presetSubtype="0" fill="hold" grpId="1" nodeType="clickEffect">
                                  <p:stCondLst>
                                    <p:cond delay="0"/>
                                  </p:stCondLst>
                                  <p:childTnLst>
                                    <p:set>
                                      <p:cBhvr>
                                        <p:cTn id="307" dur="1" fill="hold">
                                          <p:stCondLst>
                                            <p:cond delay="0"/>
                                          </p:stCondLst>
                                        </p:cTn>
                                        <p:tgtEl>
                                          <p:spTgt spid="219"/>
                                        </p:tgtEl>
                                        <p:attrNameLst>
                                          <p:attrName>style.visibility</p:attrName>
                                        </p:attrNameLst>
                                      </p:cBhvr>
                                      <p:to>
                                        <p:strVal val="hidden"/>
                                      </p:to>
                                    </p:set>
                                  </p:childTnLst>
                                </p:cTn>
                              </p:par>
                            </p:childTnLst>
                          </p:cTn>
                        </p:par>
                        <p:par>
                          <p:cTn id="308" fill="hold">
                            <p:stCondLst>
                              <p:cond delay="0"/>
                            </p:stCondLst>
                            <p:childTnLst>
                              <p:par>
                                <p:cTn id="309" presetID="53" presetClass="entr" presetSubtype="16" fill="hold" nodeType="afterEffect">
                                  <p:stCondLst>
                                    <p:cond delay="0"/>
                                  </p:stCondLst>
                                  <p:childTnLst>
                                    <p:set>
                                      <p:cBhvr>
                                        <p:cTn id="310" dur="1" fill="hold">
                                          <p:stCondLst>
                                            <p:cond delay="0"/>
                                          </p:stCondLst>
                                        </p:cTn>
                                        <p:tgtEl>
                                          <p:spTgt spid="309"/>
                                        </p:tgtEl>
                                        <p:attrNameLst>
                                          <p:attrName>style.visibility</p:attrName>
                                        </p:attrNameLst>
                                      </p:cBhvr>
                                      <p:to>
                                        <p:strVal val="visible"/>
                                      </p:to>
                                    </p:set>
                                    <p:anim calcmode="lin" valueType="num">
                                      <p:cBhvr>
                                        <p:cTn id="311" dur="500" fill="hold"/>
                                        <p:tgtEl>
                                          <p:spTgt spid="309"/>
                                        </p:tgtEl>
                                        <p:attrNameLst>
                                          <p:attrName>ppt_w</p:attrName>
                                        </p:attrNameLst>
                                      </p:cBhvr>
                                      <p:tavLst>
                                        <p:tav tm="0">
                                          <p:val>
                                            <p:fltVal val="0"/>
                                          </p:val>
                                        </p:tav>
                                        <p:tav tm="100000">
                                          <p:val>
                                            <p:strVal val="#ppt_w"/>
                                          </p:val>
                                        </p:tav>
                                      </p:tavLst>
                                    </p:anim>
                                    <p:anim calcmode="lin" valueType="num">
                                      <p:cBhvr>
                                        <p:cTn id="312" dur="500" fill="hold"/>
                                        <p:tgtEl>
                                          <p:spTgt spid="309"/>
                                        </p:tgtEl>
                                        <p:attrNameLst>
                                          <p:attrName>ppt_h</p:attrName>
                                        </p:attrNameLst>
                                      </p:cBhvr>
                                      <p:tavLst>
                                        <p:tav tm="0">
                                          <p:val>
                                            <p:fltVal val="0"/>
                                          </p:val>
                                        </p:tav>
                                        <p:tav tm="100000">
                                          <p:val>
                                            <p:strVal val="#ppt_h"/>
                                          </p:val>
                                        </p:tav>
                                      </p:tavLst>
                                    </p:anim>
                                    <p:animEffect transition="in" filter="fade">
                                      <p:cBhvr>
                                        <p:cTn id="313" dur="500"/>
                                        <p:tgtEl>
                                          <p:spTgt spid="309"/>
                                        </p:tgtEl>
                                      </p:cBhvr>
                                    </p:animEffect>
                                  </p:childTnLst>
                                </p:cTn>
                              </p:par>
                            </p:childTnLst>
                          </p:cTn>
                        </p:par>
                      </p:childTnLst>
                    </p:cTn>
                  </p:par>
                  <p:par>
                    <p:cTn id="314" fill="hold">
                      <p:stCondLst>
                        <p:cond delay="indefinite"/>
                      </p:stCondLst>
                      <p:childTnLst>
                        <p:par>
                          <p:cTn id="315" fill="hold">
                            <p:stCondLst>
                              <p:cond delay="0"/>
                            </p:stCondLst>
                            <p:childTnLst>
                              <p:par>
                                <p:cTn id="316" presetID="22" presetClass="entr" presetSubtype="2" fill="hold" grpId="0" nodeType="clickEffect">
                                  <p:stCondLst>
                                    <p:cond delay="0"/>
                                  </p:stCondLst>
                                  <p:childTnLst>
                                    <p:set>
                                      <p:cBhvr>
                                        <p:cTn id="317" dur="1" fill="hold">
                                          <p:stCondLst>
                                            <p:cond delay="0"/>
                                          </p:stCondLst>
                                        </p:cTn>
                                        <p:tgtEl>
                                          <p:spTgt spid="221"/>
                                        </p:tgtEl>
                                        <p:attrNameLst>
                                          <p:attrName>style.visibility</p:attrName>
                                        </p:attrNameLst>
                                      </p:cBhvr>
                                      <p:to>
                                        <p:strVal val="visible"/>
                                      </p:to>
                                    </p:set>
                                    <p:animEffect transition="in" filter="wipe(right)">
                                      <p:cBhvr>
                                        <p:cTn id="318" dur="500"/>
                                        <p:tgtEl>
                                          <p:spTgt spid="221"/>
                                        </p:tgtEl>
                                      </p:cBhvr>
                                    </p:animEffect>
                                  </p:childTnLst>
                                </p:cTn>
                              </p:par>
                            </p:childTnLst>
                          </p:cTn>
                        </p:par>
                        <p:par>
                          <p:cTn id="319" fill="hold">
                            <p:stCondLst>
                              <p:cond delay="500"/>
                            </p:stCondLst>
                            <p:childTnLst>
                              <p:par>
                                <p:cTn id="320" presetID="22" presetClass="entr" presetSubtype="2" fill="hold" grpId="0" nodeType="afterEffect">
                                  <p:stCondLst>
                                    <p:cond delay="0"/>
                                  </p:stCondLst>
                                  <p:childTnLst>
                                    <p:set>
                                      <p:cBhvr>
                                        <p:cTn id="321" dur="1" fill="hold">
                                          <p:stCondLst>
                                            <p:cond delay="0"/>
                                          </p:stCondLst>
                                        </p:cTn>
                                        <p:tgtEl>
                                          <p:spTgt spid="159"/>
                                        </p:tgtEl>
                                        <p:attrNameLst>
                                          <p:attrName>style.visibility</p:attrName>
                                        </p:attrNameLst>
                                      </p:cBhvr>
                                      <p:to>
                                        <p:strVal val="visible"/>
                                      </p:to>
                                    </p:set>
                                    <p:animEffect transition="in" filter="wipe(right)">
                                      <p:cBhvr>
                                        <p:cTn id="322" dur="500"/>
                                        <p:tgtEl>
                                          <p:spTgt spid="159"/>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xit" presetSubtype="0" fill="hold" grpId="1" nodeType="clickEffect">
                                  <p:stCondLst>
                                    <p:cond delay="0"/>
                                  </p:stCondLst>
                                  <p:childTnLst>
                                    <p:set>
                                      <p:cBhvr>
                                        <p:cTn id="326" dur="1" fill="hold">
                                          <p:stCondLst>
                                            <p:cond delay="0"/>
                                          </p:stCondLst>
                                        </p:cTn>
                                        <p:tgtEl>
                                          <p:spTgt spid="221"/>
                                        </p:tgtEl>
                                        <p:attrNameLst>
                                          <p:attrName>style.visibility</p:attrName>
                                        </p:attrNameLst>
                                      </p:cBhvr>
                                      <p:to>
                                        <p:strVal val="hidden"/>
                                      </p:to>
                                    </p:set>
                                  </p:childTnLst>
                                </p:cTn>
                              </p:par>
                              <p:par>
                                <p:cTn id="327" presetID="1" presetClass="entr" presetSubtype="0" fill="hold" grpId="0" nodeType="withEffect">
                                  <p:stCondLst>
                                    <p:cond delay="0"/>
                                  </p:stCondLst>
                                  <p:childTnLst>
                                    <p:set>
                                      <p:cBhvr>
                                        <p:cTn id="328" dur="1" fill="hold">
                                          <p:stCondLst>
                                            <p:cond delay="0"/>
                                          </p:stCondLst>
                                        </p:cTn>
                                        <p:tgtEl>
                                          <p:spTgt spid="55"/>
                                        </p:tgtEl>
                                        <p:attrNameLst>
                                          <p:attrName>style.visibility</p:attrName>
                                        </p:attrNameLst>
                                      </p:cBhvr>
                                      <p:to>
                                        <p:strVal val="visible"/>
                                      </p:to>
                                    </p:set>
                                  </p:childTnLst>
                                </p:cTn>
                              </p:par>
                              <p:par>
                                <p:cTn id="329" presetID="53" presetClass="entr" presetSubtype="16" fill="hold" nodeType="withEffect">
                                  <p:stCondLst>
                                    <p:cond delay="0"/>
                                  </p:stCondLst>
                                  <p:childTnLst>
                                    <p:set>
                                      <p:cBhvr>
                                        <p:cTn id="330" dur="1" fill="hold">
                                          <p:stCondLst>
                                            <p:cond delay="0"/>
                                          </p:stCondLst>
                                        </p:cTn>
                                        <p:tgtEl>
                                          <p:spTgt spid="46"/>
                                        </p:tgtEl>
                                        <p:attrNameLst>
                                          <p:attrName>style.visibility</p:attrName>
                                        </p:attrNameLst>
                                      </p:cBhvr>
                                      <p:to>
                                        <p:strVal val="visible"/>
                                      </p:to>
                                    </p:set>
                                    <p:anim calcmode="lin" valueType="num">
                                      <p:cBhvr>
                                        <p:cTn id="331" dur="500" fill="hold"/>
                                        <p:tgtEl>
                                          <p:spTgt spid="46"/>
                                        </p:tgtEl>
                                        <p:attrNameLst>
                                          <p:attrName>ppt_w</p:attrName>
                                        </p:attrNameLst>
                                      </p:cBhvr>
                                      <p:tavLst>
                                        <p:tav tm="0">
                                          <p:val>
                                            <p:fltVal val="0"/>
                                          </p:val>
                                        </p:tav>
                                        <p:tav tm="100000">
                                          <p:val>
                                            <p:strVal val="#ppt_w"/>
                                          </p:val>
                                        </p:tav>
                                      </p:tavLst>
                                    </p:anim>
                                    <p:anim calcmode="lin" valueType="num">
                                      <p:cBhvr>
                                        <p:cTn id="332" dur="500" fill="hold"/>
                                        <p:tgtEl>
                                          <p:spTgt spid="46"/>
                                        </p:tgtEl>
                                        <p:attrNameLst>
                                          <p:attrName>ppt_h</p:attrName>
                                        </p:attrNameLst>
                                      </p:cBhvr>
                                      <p:tavLst>
                                        <p:tav tm="0">
                                          <p:val>
                                            <p:fltVal val="0"/>
                                          </p:val>
                                        </p:tav>
                                        <p:tav tm="100000">
                                          <p:val>
                                            <p:strVal val="#ppt_h"/>
                                          </p:val>
                                        </p:tav>
                                      </p:tavLst>
                                    </p:anim>
                                    <p:animEffect transition="in" filter="fade">
                                      <p:cBhvr>
                                        <p:cTn id="333" dur="500"/>
                                        <p:tgtEl>
                                          <p:spTgt spid="46"/>
                                        </p:tgtEl>
                                      </p:cBhvr>
                                    </p:animEffect>
                                  </p:childTnLst>
                                </p:cTn>
                              </p:par>
                            </p:childTnLst>
                          </p:cTn>
                        </p:par>
                        <p:par>
                          <p:cTn id="334" fill="hold">
                            <p:stCondLst>
                              <p:cond delay="500"/>
                            </p:stCondLst>
                            <p:childTnLst>
                              <p:par>
                                <p:cTn id="335" presetID="53" presetClass="entr" presetSubtype="16" fill="hold" grpId="0" nodeType="afterEffect">
                                  <p:stCondLst>
                                    <p:cond delay="0"/>
                                  </p:stCondLst>
                                  <p:childTnLst>
                                    <p:set>
                                      <p:cBhvr>
                                        <p:cTn id="336" dur="1" fill="hold">
                                          <p:stCondLst>
                                            <p:cond delay="0"/>
                                          </p:stCondLst>
                                        </p:cTn>
                                        <p:tgtEl>
                                          <p:spTgt spid="1086"/>
                                        </p:tgtEl>
                                        <p:attrNameLst>
                                          <p:attrName>style.visibility</p:attrName>
                                        </p:attrNameLst>
                                      </p:cBhvr>
                                      <p:to>
                                        <p:strVal val="visible"/>
                                      </p:to>
                                    </p:set>
                                    <p:anim calcmode="lin" valueType="num">
                                      <p:cBhvr>
                                        <p:cTn id="337" dur="500" fill="hold"/>
                                        <p:tgtEl>
                                          <p:spTgt spid="1086"/>
                                        </p:tgtEl>
                                        <p:attrNameLst>
                                          <p:attrName>ppt_w</p:attrName>
                                        </p:attrNameLst>
                                      </p:cBhvr>
                                      <p:tavLst>
                                        <p:tav tm="0">
                                          <p:val>
                                            <p:fltVal val="0"/>
                                          </p:val>
                                        </p:tav>
                                        <p:tav tm="100000">
                                          <p:val>
                                            <p:strVal val="#ppt_w"/>
                                          </p:val>
                                        </p:tav>
                                      </p:tavLst>
                                    </p:anim>
                                    <p:anim calcmode="lin" valueType="num">
                                      <p:cBhvr>
                                        <p:cTn id="338" dur="500" fill="hold"/>
                                        <p:tgtEl>
                                          <p:spTgt spid="1086"/>
                                        </p:tgtEl>
                                        <p:attrNameLst>
                                          <p:attrName>ppt_h</p:attrName>
                                        </p:attrNameLst>
                                      </p:cBhvr>
                                      <p:tavLst>
                                        <p:tav tm="0">
                                          <p:val>
                                            <p:fltVal val="0"/>
                                          </p:val>
                                        </p:tav>
                                        <p:tav tm="100000">
                                          <p:val>
                                            <p:strVal val="#ppt_h"/>
                                          </p:val>
                                        </p:tav>
                                      </p:tavLst>
                                    </p:anim>
                                    <p:animEffect transition="in" filter="fade">
                                      <p:cBhvr>
                                        <p:cTn id="339" dur="500"/>
                                        <p:tgtEl>
                                          <p:spTgt spid="1086"/>
                                        </p:tgtEl>
                                      </p:cBhvr>
                                    </p:animEffect>
                                  </p:childTnLst>
                                </p:cTn>
                              </p:par>
                            </p:childTnLst>
                          </p:cTn>
                        </p:par>
                      </p:childTnLst>
                    </p:cTn>
                  </p:par>
                  <p:par>
                    <p:cTn id="340" fill="hold">
                      <p:stCondLst>
                        <p:cond delay="indefinite"/>
                      </p:stCondLst>
                      <p:childTnLst>
                        <p:par>
                          <p:cTn id="341" fill="hold">
                            <p:stCondLst>
                              <p:cond delay="0"/>
                            </p:stCondLst>
                            <p:childTnLst>
                              <p:par>
                                <p:cTn id="342" presetID="1" presetClass="exit" presetSubtype="0" fill="hold" grpId="1" nodeType="clickEffect">
                                  <p:stCondLst>
                                    <p:cond delay="0"/>
                                  </p:stCondLst>
                                  <p:childTnLst>
                                    <p:set>
                                      <p:cBhvr>
                                        <p:cTn id="343" dur="1" fill="hold">
                                          <p:stCondLst>
                                            <p:cond delay="0"/>
                                          </p:stCondLst>
                                        </p:cTn>
                                        <p:tgtEl>
                                          <p:spTgt spid="1086"/>
                                        </p:tgtEl>
                                        <p:attrNameLst>
                                          <p:attrName>style.visibility</p:attrName>
                                        </p:attrNameLst>
                                      </p:cBhvr>
                                      <p:to>
                                        <p:strVal val="hidden"/>
                                      </p:to>
                                    </p:set>
                                  </p:childTnLst>
                                </p:cTn>
                              </p:par>
                              <p:par>
                                <p:cTn id="344" presetID="53" presetClass="entr" presetSubtype="16" fill="hold" nodeType="withEffect">
                                  <p:stCondLst>
                                    <p:cond delay="0"/>
                                  </p:stCondLst>
                                  <p:childTnLst>
                                    <p:set>
                                      <p:cBhvr>
                                        <p:cTn id="345" dur="1" fill="hold">
                                          <p:stCondLst>
                                            <p:cond delay="0"/>
                                          </p:stCondLst>
                                        </p:cTn>
                                        <p:tgtEl>
                                          <p:spTgt spid="47"/>
                                        </p:tgtEl>
                                        <p:attrNameLst>
                                          <p:attrName>style.visibility</p:attrName>
                                        </p:attrNameLst>
                                      </p:cBhvr>
                                      <p:to>
                                        <p:strVal val="visible"/>
                                      </p:to>
                                    </p:set>
                                    <p:anim calcmode="lin" valueType="num">
                                      <p:cBhvr>
                                        <p:cTn id="346" dur="500" fill="hold"/>
                                        <p:tgtEl>
                                          <p:spTgt spid="47"/>
                                        </p:tgtEl>
                                        <p:attrNameLst>
                                          <p:attrName>ppt_w</p:attrName>
                                        </p:attrNameLst>
                                      </p:cBhvr>
                                      <p:tavLst>
                                        <p:tav tm="0">
                                          <p:val>
                                            <p:fltVal val="0"/>
                                          </p:val>
                                        </p:tav>
                                        <p:tav tm="100000">
                                          <p:val>
                                            <p:strVal val="#ppt_w"/>
                                          </p:val>
                                        </p:tav>
                                      </p:tavLst>
                                    </p:anim>
                                    <p:anim calcmode="lin" valueType="num">
                                      <p:cBhvr>
                                        <p:cTn id="347" dur="500" fill="hold"/>
                                        <p:tgtEl>
                                          <p:spTgt spid="47"/>
                                        </p:tgtEl>
                                        <p:attrNameLst>
                                          <p:attrName>ppt_h</p:attrName>
                                        </p:attrNameLst>
                                      </p:cBhvr>
                                      <p:tavLst>
                                        <p:tav tm="0">
                                          <p:val>
                                            <p:fltVal val="0"/>
                                          </p:val>
                                        </p:tav>
                                        <p:tav tm="100000">
                                          <p:val>
                                            <p:strVal val="#ppt_h"/>
                                          </p:val>
                                        </p:tav>
                                      </p:tavLst>
                                    </p:anim>
                                    <p:animEffect transition="in" filter="fade">
                                      <p:cBhvr>
                                        <p:cTn id="348" dur="500"/>
                                        <p:tgtEl>
                                          <p:spTgt spid="47"/>
                                        </p:tgtEl>
                                      </p:cBhvr>
                                    </p:animEffect>
                                  </p:childTnLst>
                                </p:cTn>
                              </p:par>
                            </p:childTnLst>
                          </p:cTn>
                        </p:par>
                        <p:par>
                          <p:cTn id="349" fill="hold">
                            <p:stCondLst>
                              <p:cond delay="500"/>
                            </p:stCondLst>
                            <p:childTnLst>
                              <p:par>
                                <p:cTn id="350" presetID="53" presetClass="entr" presetSubtype="16" fill="hold" grpId="0" nodeType="afterEffect">
                                  <p:stCondLst>
                                    <p:cond delay="0"/>
                                  </p:stCondLst>
                                  <p:childTnLst>
                                    <p:set>
                                      <p:cBhvr>
                                        <p:cTn id="351" dur="1" fill="hold">
                                          <p:stCondLst>
                                            <p:cond delay="0"/>
                                          </p:stCondLst>
                                        </p:cTn>
                                        <p:tgtEl>
                                          <p:spTgt spid="274"/>
                                        </p:tgtEl>
                                        <p:attrNameLst>
                                          <p:attrName>style.visibility</p:attrName>
                                        </p:attrNameLst>
                                      </p:cBhvr>
                                      <p:to>
                                        <p:strVal val="visible"/>
                                      </p:to>
                                    </p:set>
                                    <p:anim calcmode="lin" valueType="num">
                                      <p:cBhvr>
                                        <p:cTn id="352" dur="500" fill="hold"/>
                                        <p:tgtEl>
                                          <p:spTgt spid="274"/>
                                        </p:tgtEl>
                                        <p:attrNameLst>
                                          <p:attrName>ppt_w</p:attrName>
                                        </p:attrNameLst>
                                      </p:cBhvr>
                                      <p:tavLst>
                                        <p:tav tm="0">
                                          <p:val>
                                            <p:fltVal val="0"/>
                                          </p:val>
                                        </p:tav>
                                        <p:tav tm="100000">
                                          <p:val>
                                            <p:strVal val="#ppt_w"/>
                                          </p:val>
                                        </p:tav>
                                      </p:tavLst>
                                    </p:anim>
                                    <p:anim calcmode="lin" valueType="num">
                                      <p:cBhvr>
                                        <p:cTn id="353" dur="500" fill="hold"/>
                                        <p:tgtEl>
                                          <p:spTgt spid="274"/>
                                        </p:tgtEl>
                                        <p:attrNameLst>
                                          <p:attrName>ppt_h</p:attrName>
                                        </p:attrNameLst>
                                      </p:cBhvr>
                                      <p:tavLst>
                                        <p:tav tm="0">
                                          <p:val>
                                            <p:fltVal val="0"/>
                                          </p:val>
                                        </p:tav>
                                        <p:tav tm="100000">
                                          <p:val>
                                            <p:strVal val="#ppt_h"/>
                                          </p:val>
                                        </p:tav>
                                      </p:tavLst>
                                    </p:anim>
                                    <p:animEffect transition="in" filter="fade">
                                      <p:cBhvr>
                                        <p:cTn id="354" dur="500"/>
                                        <p:tgtEl>
                                          <p:spTgt spid="274"/>
                                        </p:tgtEl>
                                      </p:cBhvr>
                                    </p:animEffect>
                                  </p:childTnLst>
                                </p:cTn>
                              </p:par>
                            </p:childTnLst>
                          </p:cTn>
                        </p:par>
                      </p:childTnLst>
                    </p:cTn>
                  </p:par>
                  <p:par>
                    <p:cTn id="355" fill="hold">
                      <p:stCondLst>
                        <p:cond delay="indefinite"/>
                      </p:stCondLst>
                      <p:childTnLst>
                        <p:par>
                          <p:cTn id="356" fill="hold">
                            <p:stCondLst>
                              <p:cond delay="0"/>
                            </p:stCondLst>
                            <p:childTnLst>
                              <p:par>
                                <p:cTn id="357" presetID="1" presetClass="exit" presetSubtype="0" fill="hold" grpId="1" nodeType="clickEffect">
                                  <p:stCondLst>
                                    <p:cond delay="0"/>
                                  </p:stCondLst>
                                  <p:childTnLst>
                                    <p:set>
                                      <p:cBhvr>
                                        <p:cTn id="358" dur="1" fill="hold">
                                          <p:stCondLst>
                                            <p:cond delay="0"/>
                                          </p:stCondLst>
                                        </p:cTn>
                                        <p:tgtEl>
                                          <p:spTgt spid="274"/>
                                        </p:tgtEl>
                                        <p:attrNameLst>
                                          <p:attrName>style.visibility</p:attrName>
                                        </p:attrNameLst>
                                      </p:cBhvr>
                                      <p:to>
                                        <p:strVal val="hidden"/>
                                      </p:to>
                                    </p:set>
                                  </p:childTnLst>
                                </p:cTn>
                              </p:par>
                              <p:par>
                                <p:cTn id="359" presetID="53" presetClass="entr" presetSubtype="16" fill="hold" nodeType="withEffect">
                                  <p:stCondLst>
                                    <p:cond delay="0"/>
                                  </p:stCondLst>
                                  <p:childTnLst>
                                    <p:set>
                                      <p:cBhvr>
                                        <p:cTn id="360" dur="1" fill="hold">
                                          <p:stCondLst>
                                            <p:cond delay="0"/>
                                          </p:stCondLst>
                                        </p:cTn>
                                        <p:tgtEl>
                                          <p:spTgt spid="49"/>
                                        </p:tgtEl>
                                        <p:attrNameLst>
                                          <p:attrName>style.visibility</p:attrName>
                                        </p:attrNameLst>
                                      </p:cBhvr>
                                      <p:to>
                                        <p:strVal val="visible"/>
                                      </p:to>
                                    </p:set>
                                    <p:anim calcmode="lin" valueType="num">
                                      <p:cBhvr>
                                        <p:cTn id="361" dur="500" fill="hold"/>
                                        <p:tgtEl>
                                          <p:spTgt spid="49"/>
                                        </p:tgtEl>
                                        <p:attrNameLst>
                                          <p:attrName>ppt_w</p:attrName>
                                        </p:attrNameLst>
                                      </p:cBhvr>
                                      <p:tavLst>
                                        <p:tav tm="0">
                                          <p:val>
                                            <p:fltVal val="0"/>
                                          </p:val>
                                        </p:tav>
                                        <p:tav tm="100000">
                                          <p:val>
                                            <p:strVal val="#ppt_w"/>
                                          </p:val>
                                        </p:tav>
                                      </p:tavLst>
                                    </p:anim>
                                    <p:anim calcmode="lin" valueType="num">
                                      <p:cBhvr>
                                        <p:cTn id="362" dur="500" fill="hold"/>
                                        <p:tgtEl>
                                          <p:spTgt spid="49"/>
                                        </p:tgtEl>
                                        <p:attrNameLst>
                                          <p:attrName>ppt_h</p:attrName>
                                        </p:attrNameLst>
                                      </p:cBhvr>
                                      <p:tavLst>
                                        <p:tav tm="0">
                                          <p:val>
                                            <p:fltVal val="0"/>
                                          </p:val>
                                        </p:tav>
                                        <p:tav tm="100000">
                                          <p:val>
                                            <p:strVal val="#ppt_h"/>
                                          </p:val>
                                        </p:tav>
                                      </p:tavLst>
                                    </p:anim>
                                    <p:animEffect transition="in" filter="fade">
                                      <p:cBhvr>
                                        <p:cTn id="363" dur="500"/>
                                        <p:tgtEl>
                                          <p:spTgt spid="49"/>
                                        </p:tgtEl>
                                      </p:cBhvr>
                                    </p:animEffect>
                                  </p:childTnLst>
                                </p:cTn>
                              </p:par>
                            </p:childTnLst>
                          </p:cTn>
                        </p:par>
                        <p:par>
                          <p:cTn id="364" fill="hold">
                            <p:stCondLst>
                              <p:cond delay="500"/>
                            </p:stCondLst>
                            <p:childTnLst>
                              <p:par>
                                <p:cTn id="365" presetID="53" presetClass="entr" presetSubtype="16" fill="hold" grpId="0" nodeType="afterEffect">
                                  <p:stCondLst>
                                    <p:cond delay="0"/>
                                  </p:stCondLst>
                                  <p:childTnLst>
                                    <p:set>
                                      <p:cBhvr>
                                        <p:cTn id="366" dur="1" fill="hold">
                                          <p:stCondLst>
                                            <p:cond delay="0"/>
                                          </p:stCondLst>
                                        </p:cTn>
                                        <p:tgtEl>
                                          <p:spTgt spid="273"/>
                                        </p:tgtEl>
                                        <p:attrNameLst>
                                          <p:attrName>style.visibility</p:attrName>
                                        </p:attrNameLst>
                                      </p:cBhvr>
                                      <p:to>
                                        <p:strVal val="visible"/>
                                      </p:to>
                                    </p:set>
                                    <p:anim calcmode="lin" valueType="num">
                                      <p:cBhvr>
                                        <p:cTn id="367" dur="500" fill="hold"/>
                                        <p:tgtEl>
                                          <p:spTgt spid="273"/>
                                        </p:tgtEl>
                                        <p:attrNameLst>
                                          <p:attrName>ppt_w</p:attrName>
                                        </p:attrNameLst>
                                      </p:cBhvr>
                                      <p:tavLst>
                                        <p:tav tm="0">
                                          <p:val>
                                            <p:fltVal val="0"/>
                                          </p:val>
                                        </p:tav>
                                        <p:tav tm="100000">
                                          <p:val>
                                            <p:strVal val="#ppt_w"/>
                                          </p:val>
                                        </p:tav>
                                      </p:tavLst>
                                    </p:anim>
                                    <p:anim calcmode="lin" valueType="num">
                                      <p:cBhvr>
                                        <p:cTn id="368" dur="500" fill="hold"/>
                                        <p:tgtEl>
                                          <p:spTgt spid="273"/>
                                        </p:tgtEl>
                                        <p:attrNameLst>
                                          <p:attrName>ppt_h</p:attrName>
                                        </p:attrNameLst>
                                      </p:cBhvr>
                                      <p:tavLst>
                                        <p:tav tm="0">
                                          <p:val>
                                            <p:fltVal val="0"/>
                                          </p:val>
                                        </p:tav>
                                        <p:tav tm="100000">
                                          <p:val>
                                            <p:strVal val="#ppt_h"/>
                                          </p:val>
                                        </p:tav>
                                      </p:tavLst>
                                    </p:anim>
                                    <p:animEffect transition="in" filter="fade">
                                      <p:cBhvr>
                                        <p:cTn id="369" dur="500"/>
                                        <p:tgtEl>
                                          <p:spTgt spid="273"/>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xit" presetSubtype="0" fill="hold" grpId="1" nodeType="clickEffect">
                                  <p:stCondLst>
                                    <p:cond delay="0"/>
                                  </p:stCondLst>
                                  <p:childTnLst>
                                    <p:set>
                                      <p:cBhvr>
                                        <p:cTn id="373" dur="1" fill="hold">
                                          <p:stCondLst>
                                            <p:cond delay="0"/>
                                          </p:stCondLst>
                                        </p:cTn>
                                        <p:tgtEl>
                                          <p:spTgt spid="273"/>
                                        </p:tgtEl>
                                        <p:attrNameLst>
                                          <p:attrName>style.visibility</p:attrName>
                                        </p:attrNameLst>
                                      </p:cBhvr>
                                      <p:to>
                                        <p:strVal val="hidden"/>
                                      </p:to>
                                    </p:set>
                                  </p:childTnLst>
                                </p:cTn>
                              </p:par>
                              <p:par>
                                <p:cTn id="374" presetID="53" presetClass="entr" presetSubtype="16" fill="hold" nodeType="withEffect">
                                  <p:stCondLst>
                                    <p:cond delay="0"/>
                                  </p:stCondLst>
                                  <p:childTnLst>
                                    <p:set>
                                      <p:cBhvr>
                                        <p:cTn id="375" dur="1" fill="hold">
                                          <p:stCondLst>
                                            <p:cond delay="0"/>
                                          </p:stCondLst>
                                        </p:cTn>
                                        <p:tgtEl>
                                          <p:spTgt spid="51"/>
                                        </p:tgtEl>
                                        <p:attrNameLst>
                                          <p:attrName>style.visibility</p:attrName>
                                        </p:attrNameLst>
                                      </p:cBhvr>
                                      <p:to>
                                        <p:strVal val="visible"/>
                                      </p:to>
                                    </p:set>
                                    <p:anim calcmode="lin" valueType="num">
                                      <p:cBhvr>
                                        <p:cTn id="376" dur="500" fill="hold"/>
                                        <p:tgtEl>
                                          <p:spTgt spid="51"/>
                                        </p:tgtEl>
                                        <p:attrNameLst>
                                          <p:attrName>ppt_w</p:attrName>
                                        </p:attrNameLst>
                                      </p:cBhvr>
                                      <p:tavLst>
                                        <p:tav tm="0">
                                          <p:val>
                                            <p:fltVal val="0"/>
                                          </p:val>
                                        </p:tav>
                                        <p:tav tm="100000">
                                          <p:val>
                                            <p:strVal val="#ppt_w"/>
                                          </p:val>
                                        </p:tav>
                                      </p:tavLst>
                                    </p:anim>
                                    <p:anim calcmode="lin" valueType="num">
                                      <p:cBhvr>
                                        <p:cTn id="377" dur="500" fill="hold"/>
                                        <p:tgtEl>
                                          <p:spTgt spid="51"/>
                                        </p:tgtEl>
                                        <p:attrNameLst>
                                          <p:attrName>ppt_h</p:attrName>
                                        </p:attrNameLst>
                                      </p:cBhvr>
                                      <p:tavLst>
                                        <p:tav tm="0">
                                          <p:val>
                                            <p:fltVal val="0"/>
                                          </p:val>
                                        </p:tav>
                                        <p:tav tm="100000">
                                          <p:val>
                                            <p:strVal val="#ppt_h"/>
                                          </p:val>
                                        </p:tav>
                                      </p:tavLst>
                                    </p:anim>
                                    <p:animEffect transition="in" filter="fade">
                                      <p:cBhvr>
                                        <p:cTn id="378" dur="500"/>
                                        <p:tgtEl>
                                          <p:spTgt spid="51"/>
                                        </p:tgtEl>
                                      </p:cBhvr>
                                    </p:animEffect>
                                  </p:childTnLst>
                                </p:cTn>
                              </p:par>
                            </p:childTnLst>
                          </p:cTn>
                        </p:par>
                        <p:par>
                          <p:cTn id="379" fill="hold">
                            <p:stCondLst>
                              <p:cond delay="500"/>
                            </p:stCondLst>
                            <p:childTnLst>
                              <p:par>
                                <p:cTn id="380" presetID="53" presetClass="entr" presetSubtype="16" fill="hold" grpId="0" nodeType="afterEffect">
                                  <p:stCondLst>
                                    <p:cond delay="0"/>
                                  </p:stCondLst>
                                  <p:childTnLst>
                                    <p:set>
                                      <p:cBhvr>
                                        <p:cTn id="381" dur="1" fill="hold">
                                          <p:stCondLst>
                                            <p:cond delay="0"/>
                                          </p:stCondLst>
                                        </p:cTn>
                                        <p:tgtEl>
                                          <p:spTgt spid="272"/>
                                        </p:tgtEl>
                                        <p:attrNameLst>
                                          <p:attrName>style.visibility</p:attrName>
                                        </p:attrNameLst>
                                      </p:cBhvr>
                                      <p:to>
                                        <p:strVal val="visible"/>
                                      </p:to>
                                    </p:set>
                                    <p:anim calcmode="lin" valueType="num">
                                      <p:cBhvr>
                                        <p:cTn id="382" dur="500" fill="hold"/>
                                        <p:tgtEl>
                                          <p:spTgt spid="272"/>
                                        </p:tgtEl>
                                        <p:attrNameLst>
                                          <p:attrName>ppt_w</p:attrName>
                                        </p:attrNameLst>
                                      </p:cBhvr>
                                      <p:tavLst>
                                        <p:tav tm="0">
                                          <p:val>
                                            <p:fltVal val="0"/>
                                          </p:val>
                                        </p:tav>
                                        <p:tav tm="100000">
                                          <p:val>
                                            <p:strVal val="#ppt_w"/>
                                          </p:val>
                                        </p:tav>
                                      </p:tavLst>
                                    </p:anim>
                                    <p:anim calcmode="lin" valueType="num">
                                      <p:cBhvr>
                                        <p:cTn id="383" dur="500" fill="hold"/>
                                        <p:tgtEl>
                                          <p:spTgt spid="272"/>
                                        </p:tgtEl>
                                        <p:attrNameLst>
                                          <p:attrName>ppt_h</p:attrName>
                                        </p:attrNameLst>
                                      </p:cBhvr>
                                      <p:tavLst>
                                        <p:tav tm="0">
                                          <p:val>
                                            <p:fltVal val="0"/>
                                          </p:val>
                                        </p:tav>
                                        <p:tav tm="100000">
                                          <p:val>
                                            <p:strVal val="#ppt_h"/>
                                          </p:val>
                                        </p:tav>
                                      </p:tavLst>
                                    </p:anim>
                                    <p:animEffect transition="in" filter="fade">
                                      <p:cBhvr>
                                        <p:cTn id="384" dur="500"/>
                                        <p:tgtEl>
                                          <p:spTgt spid="272"/>
                                        </p:tgtEl>
                                      </p:cBhvr>
                                    </p:animEffect>
                                  </p:childTnLst>
                                </p:cTn>
                              </p:par>
                            </p:childTnLst>
                          </p:cTn>
                        </p:par>
                      </p:childTnLst>
                    </p:cTn>
                  </p:par>
                  <p:par>
                    <p:cTn id="385" fill="hold">
                      <p:stCondLst>
                        <p:cond delay="indefinite"/>
                      </p:stCondLst>
                      <p:childTnLst>
                        <p:par>
                          <p:cTn id="386" fill="hold">
                            <p:stCondLst>
                              <p:cond delay="0"/>
                            </p:stCondLst>
                            <p:childTnLst>
                              <p:par>
                                <p:cTn id="387" presetID="1" presetClass="exit" presetSubtype="0" fill="hold" grpId="1" nodeType="clickEffect">
                                  <p:stCondLst>
                                    <p:cond delay="0"/>
                                  </p:stCondLst>
                                  <p:childTnLst>
                                    <p:set>
                                      <p:cBhvr>
                                        <p:cTn id="388" dur="1" fill="hold">
                                          <p:stCondLst>
                                            <p:cond delay="0"/>
                                          </p:stCondLst>
                                        </p:cTn>
                                        <p:tgtEl>
                                          <p:spTgt spid="272"/>
                                        </p:tgtEl>
                                        <p:attrNameLst>
                                          <p:attrName>style.visibility</p:attrName>
                                        </p:attrNameLst>
                                      </p:cBhvr>
                                      <p:to>
                                        <p:strVal val="hidden"/>
                                      </p:to>
                                    </p:set>
                                  </p:childTnLst>
                                </p:cTn>
                              </p:par>
                              <p:par>
                                <p:cTn id="389" presetID="53" presetClass="entr" presetSubtype="16" fill="hold" nodeType="withEffect">
                                  <p:stCondLst>
                                    <p:cond delay="0"/>
                                  </p:stCondLst>
                                  <p:childTnLst>
                                    <p:set>
                                      <p:cBhvr>
                                        <p:cTn id="390" dur="1" fill="hold">
                                          <p:stCondLst>
                                            <p:cond delay="0"/>
                                          </p:stCondLst>
                                        </p:cTn>
                                        <p:tgtEl>
                                          <p:spTgt spid="52"/>
                                        </p:tgtEl>
                                        <p:attrNameLst>
                                          <p:attrName>style.visibility</p:attrName>
                                        </p:attrNameLst>
                                      </p:cBhvr>
                                      <p:to>
                                        <p:strVal val="visible"/>
                                      </p:to>
                                    </p:set>
                                    <p:anim calcmode="lin" valueType="num">
                                      <p:cBhvr>
                                        <p:cTn id="391" dur="500" fill="hold"/>
                                        <p:tgtEl>
                                          <p:spTgt spid="52"/>
                                        </p:tgtEl>
                                        <p:attrNameLst>
                                          <p:attrName>ppt_w</p:attrName>
                                        </p:attrNameLst>
                                      </p:cBhvr>
                                      <p:tavLst>
                                        <p:tav tm="0">
                                          <p:val>
                                            <p:fltVal val="0"/>
                                          </p:val>
                                        </p:tav>
                                        <p:tav tm="100000">
                                          <p:val>
                                            <p:strVal val="#ppt_w"/>
                                          </p:val>
                                        </p:tav>
                                      </p:tavLst>
                                    </p:anim>
                                    <p:anim calcmode="lin" valueType="num">
                                      <p:cBhvr>
                                        <p:cTn id="392" dur="500" fill="hold"/>
                                        <p:tgtEl>
                                          <p:spTgt spid="52"/>
                                        </p:tgtEl>
                                        <p:attrNameLst>
                                          <p:attrName>ppt_h</p:attrName>
                                        </p:attrNameLst>
                                      </p:cBhvr>
                                      <p:tavLst>
                                        <p:tav tm="0">
                                          <p:val>
                                            <p:fltVal val="0"/>
                                          </p:val>
                                        </p:tav>
                                        <p:tav tm="100000">
                                          <p:val>
                                            <p:strVal val="#ppt_h"/>
                                          </p:val>
                                        </p:tav>
                                      </p:tavLst>
                                    </p:anim>
                                    <p:animEffect transition="in" filter="fade">
                                      <p:cBhvr>
                                        <p:cTn id="393" dur="500"/>
                                        <p:tgtEl>
                                          <p:spTgt spid="52"/>
                                        </p:tgtEl>
                                      </p:cBhvr>
                                    </p:animEffect>
                                  </p:childTnLst>
                                </p:cTn>
                              </p:par>
                            </p:childTnLst>
                          </p:cTn>
                        </p:par>
                        <p:par>
                          <p:cTn id="394" fill="hold">
                            <p:stCondLst>
                              <p:cond delay="500"/>
                            </p:stCondLst>
                            <p:childTnLst>
                              <p:par>
                                <p:cTn id="395" presetID="53" presetClass="entr" presetSubtype="16" fill="hold" grpId="0" nodeType="afterEffect">
                                  <p:stCondLst>
                                    <p:cond delay="0"/>
                                  </p:stCondLst>
                                  <p:childTnLst>
                                    <p:set>
                                      <p:cBhvr>
                                        <p:cTn id="396" dur="1" fill="hold">
                                          <p:stCondLst>
                                            <p:cond delay="0"/>
                                          </p:stCondLst>
                                        </p:cTn>
                                        <p:tgtEl>
                                          <p:spTgt spid="276"/>
                                        </p:tgtEl>
                                        <p:attrNameLst>
                                          <p:attrName>style.visibility</p:attrName>
                                        </p:attrNameLst>
                                      </p:cBhvr>
                                      <p:to>
                                        <p:strVal val="visible"/>
                                      </p:to>
                                    </p:set>
                                    <p:anim calcmode="lin" valueType="num">
                                      <p:cBhvr>
                                        <p:cTn id="397" dur="500" fill="hold"/>
                                        <p:tgtEl>
                                          <p:spTgt spid="276"/>
                                        </p:tgtEl>
                                        <p:attrNameLst>
                                          <p:attrName>ppt_w</p:attrName>
                                        </p:attrNameLst>
                                      </p:cBhvr>
                                      <p:tavLst>
                                        <p:tav tm="0">
                                          <p:val>
                                            <p:fltVal val="0"/>
                                          </p:val>
                                        </p:tav>
                                        <p:tav tm="100000">
                                          <p:val>
                                            <p:strVal val="#ppt_w"/>
                                          </p:val>
                                        </p:tav>
                                      </p:tavLst>
                                    </p:anim>
                                    <p:anim calcmode="lin" valueType="num">
                                      <p:cBhvr>
                                        <p:cTn id="398" dur="500" fill="hold"/>
                                        <p:tgtEl>
                                          <p:spTgt spid="276"/>
                                        </p:tgtEl>
                                        <p:attrNameLst>
                                          <p:attrName>ppt_h</p:attrName>
                                        </p:attrNameLst>
                                      </p:cBhvr>
                                      <p:tavLst>
                                        <p:tav tm="0">
                                          <p:val>
                                            <p:fltVal val="0"/>
                                          </p:val>
                                        </p:tav>
                                        <p:tav tm="100000">
                                          <p:val>
                                            <p:strVal val="#ppt_h"/>
                                          </p:val>
                                        </p:tav>
                                      </p:tavLst>
                                    </p:anim>
                                    <p:animEffect transition="in" filter="fade">
                                      <p:cBhvr>
                                        <p:cTn id="399" dur="500"/>
                                        <p:tgtEl>
                                          <p:spTgt spid="276"/>
                                        </p:tgtEl>
                                      </p:cBhvr>
                                    </p:animEffect>
                                  </p:childTnLst>
                                </p:cTn>
                              </p:par>
                            </p:childTnLst>
                          </p:cTn>
                        </p:par>
                      </p:childTnLst>
                    </p:cTn>
                  </p:par>
                  <p:par>
                    <p:cTn id="400" fill="hold">
                      <p:stCondLst>
                        <p:cond delay="indefinite"/>
                      </p:stCondLst>
                      <p:childTnLst>
                        <p:par>
                          <p:cTn id="401" fill="hold">
                            <p:stCondLst>
                              <p:cond delay="0"/>
                            </p:stCondLst>
                            <p:childTnLst>
                              <p:par>
                                <p:cTn id="402" presetID="1" presetClass="exit" presetSubtype="0" fill="hold" grpId="1" nodeType="clickEffect">
                                  <p:stCondLst>
                                    <p:cond delay="0"/>
                                  </p:stCondLst>
                                  <p:childTnLst>
                                    <p:set>
                                      <p:cBhvr>
                                        <p:cTn id="403" dur="1" fill="hold">
                                          <p:stCondLst>
                                            <p:cond delay="0"/>
                                          </p:stCondLst>
                                        </p:cTn>
                                        <p:tgtEl>
                                          <p:spTgt spid="276"/>
                                        </p:tgtEl>
                                        <p:attrNameLst>
                                          <p:attrName>style.visibility</p:attrName>
                                        </p:attrNameLst>
                                      </p:cBhvr>
                                      <p:to>
                                        <p:strVal val="hidden"/>
                                      </p:to>
                                    </p:set>
                                  </p:childTnLst>
                                </p:cTn>
                              </p:par>
                              <p:par>
                                <p:cTn id="404" presetID="53" presetClass="entr" presetSubtype="16" fill="hold" nodeType="withEffect">
                                  <p:stCondLst>
                                    <p:cond delay="0"/>
                                  </p:stCondLst>
                                  <p:childTnLst>
                                    <p:set>
                                      <p:cBhvr>
                                        <p:cTn id="405" dur="1" fill="hold">
                                          <p:stCondLst>
                                            <p:cond delay="0"/>
                                          </p:stCondLst>
                                        </p:cTn>
                                        <p:tgtEl>
                                          <p:spTgt spid="53"/>
                                        </p:tgtEl>
                                        <p:attrNameLst>
                                          <p:attrName>style.visibility</p:attrName>
                                        </p:attrNameLst>
                                      </p:cBhvr>
                                      <p:to>
                                        <p:strVal val="visible"/>
                                      </p:to>
                                    </p:set>
                                    <p:anim calcmode="lin" valueType="num">
                                      <p:cBhvr>
                                        <p:cTn id="406" dur="500" fill="hold"/>
                                        <p:tgtEl>
                                          <p:spTgt spid="53"/>
                                        </p:tgtEl>
                                        <p:attrNameLst>
                                          <p:attrName>ppt_w</p:attrName>
                                        </p:attrNameLst>
                                      </p:cBhvr>
                                      <p:tavLst>
                                        <p:tav tm="0">
                                          <p:val>
                                            <p:fltVal val="0"/>
                                          </p:val>
                                        </p:tav>
                                        <p:tav tm="100000">
                                          <p:val>
                                            <p:strVal val="#ppt_w"/>
                                          </p:val>
                                        </p:tav>
                                      </p:tavLst>
                                    </p:anim>
                                    <p:anim calcmode="lin" valueType="num">
                                      <p:cBhvr>
                                        <p:cTn id="407" dur="500" fill="hold"/>
                                        <p:tgtEl>
                                          <p:spTgt spid="53"/>
                                        </p:tgtEl>
                                        <p:attrNameLst>
                                          <p:attrName>ppt_h</p:attrName>
                                        </p:attrNameLst>
                                      </p:cBhvr>
                                      <p:tavLst>
                                        <p:tav tm="0">
                                          <p:val>
                                            <p:fltVal val="0"/>
                                          </p:val>
                                        </p:tav>
                                        <p:tav tm="100000">
                                          <p:val>
                                            <p:strVal val="#ppt_h"/>
                                          </p:val>
                                        </p:tav>
                                      </p:tavLst>
                                    </p:anim>
                                    <p:animEffect transition="in" filter="fade">
                                      <p:cBhvr>
                                        <p:cTn id="408" dur="500"/>
                                        <p:tgtEl>
                                          <p:spTgt spid="53"/>
                                        </p:tgtEl>
                                      </p:cBhvr>
                                    </p:animEffect>
                                  </p:childTnLst>
                                </p:cTn>
                              </p:par>
                            </p:childTnLst>
                          </p:cTn>
                        </p:par>
                        <p:par>
                          <p:cTn id="409" fill="hold">
                            <p:stCondLst>
                              <p:cond delay="500"/>
                            </p:stCondLst>
                            <p:childTnLst>
                              <p:par>
                                <p:cTn id="410" presetID="53" presetClass="entr" presetSubtype="16" fill="hold" grpId="0" nodeType="afterEffect">
                                  <p:stCondLst>
                                    <p:cond delay="0"/>
                                  </p:stCondLst>
                                  <p:childTnLst>
                                    <p:set>
                                      <p:cBhvr>
                                        <p:cTn id="411" dur="1" fill="hold">
                                          <p:stCondLst>
                                            <p:cond delay="0"/>
                                          </p:stCondLst>
                                        </p:cTn>
                                        <p:tgtEl>
                                          <p:spTgt spid="275"/>
                                        </p:tgtEl>
                                        <p:attrNameLst>
                                          <p:attrName>style.visibility</p:attrName>
                                        </p:attrNameLst>
                                      </p:cBhvr>
                                      <p:to>
                                        <p:strVal val="visible"/>
                                      </p:to>
                                    </p:set>
                                    <p:anim calcmode="lin" valueType="num">
                                      <p:cBhvr>
                                        <p:cTn id="412" dur="500" fill="hold"/>
                                        <p:tgtEl>
                                          <p:spTgt spid="275"/>
                                        </p:tgtEl>
                                        <p:attrNameLst>
                                          <p:attrName>ppt_w</p:attrName>
                                        </p:attrNameLst>
                                      </p:cBhvr>
                                      <p:tavLst>
                                        <p:tav tm="0">
                                          <p:val>
                                            <p:fltVal val="0"/>
                                          </p:val>
                                        </p:tav>
                                        <p:tav tm="100000">
                                          <p:val>
                                            <p:strVal val="#ppt_w"/>
                                          </p:val>
                                        </p:tav>
                                      </p:tavLst>
                                    </p:anim>
                                    <p:anim calcmode="lin" valueType="num">
                                      <p:cBhvr>
                                        <p:cTn id="413" dur="500" fill="hold"/>
                                        <p:tgtEl>
                                          <p:spTgt spid="275"/>
                                        </p:tgtEl>
                                        <p:attrNameLst>
                                          <p:attrName>ppt_h</p:attrName>
                                        </p:attrNameLst>
                                      </p:cBhvr>
                                      <p:tavLst>
                                        <p:tav tm="0">
                                          <p:val>
                                            <p:fltVal val="0"/>
                                          </p:val>
                                        </p:tav>
                                        <p:tav tm="100000">
                                          <p:val>
                                            <p:strVal val="#ppt_h"/>
                                          </p:val>
                                        </p:tav>
                                      </p:tavLst>
                                    </p:anim>
                                    <p:animEffect transition="in" filter="fade">
                                      <p:cBhvr>
                                        <p:cTn id="414" dur="500"/>
                                        <p:tgtEl>
                                          <p:spTgt spid="275"/>
                                        </p:tgtEl>
                                      </p:cBhvr>
                                    </p:animEffect>
                                  </p:childTnLst>
                                </p:cTn>
                              </p:par>
                            </p:childTnLst>
                          </p:cTn>
                        </p:par>
                      </p:childTnLst>
                    </p:cTn>
                  </p:par>
                  <p:par>
                    <p:cTn id="415" fill="hold">
                      <p:stCondLst>
                        <p:cond delay="indefinite"/>
                      </p:stCondLst>
                      <p:childTnLst>
                        <p:par>
                          <p:cTn id="416" fill="hold">
                            <p:stCondLst>
                              <p:cond delay="0"/>
                            </p:stCondLst>
                            <p:childTnLst>
                              <p:par>
                                <p:cTn id="417" presetID="1" presetClass="exit" presetSubtype="0" fill="hold" grpId="1" nodeType="clickEffect">
                                  <p:stCondLst>
                                    <p:cond delay="0"/>
                                  </p:stCondLst>
                                  <p:childTnLst>
                                    <p:set>
                                      <p:cBhvr>
                                        <p:cTn id="418" dur="1" fill="hold">
                                          <p:stCondLst>
                                            <p:cond delay="0"/>
                                          </p:stCondLst>
                                        </p:cTn>
                                        <p:tgtEl>
                                          <p:spTgt spid="275"/>
                                        </p:tgtEl>
                                        <p:attrNameLst>
                                          <p:attrName>style.visibility</p:attrName>
                                        </p:attrNameLst>
                                      </p:cBhvr>
                                      <p:to>
                                        <p:strVal val="hidden"/>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267"/>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314"/>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grpId="0" nodeType="clickEffect">
                                  <p:stCondLst>
                                    <p:cond delay="0"/>
                                  </p:stCondLst>
                                  <p:childTnLst>
                                    <p:set>
                                      <p:cBhvr>
                                        <p:cTn id="430" dur="1" fill="hold">
                                          <p:stCondLst>
                                            <p:cond delay="0"/>
                                          </p:stCondLst>
                                        </p:cTn>
                                        <p:tgtEl>
                                          <p:spTgt spid="315"/>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ntr" presetSubtype="0" fill="hold" grpId="0" nodeType="clickEffect">
                                  <p:stCondLst>
                                    <p:cond delay="0"/>
                                  </p:stCondLst>
                                  <p:childTnLst>
                                    <p:set>
                                      <p:cBhvr>
                                        <p:cTn id="434" dur="1" fill="hold">
                                          <p:stCondLst>
                                            <p:cond delay="0"/>
                                          </p:stCondLst>
                                        </p:cTn>
                                        <p:tgtEl>
                                          <p:spTgt spid="316"/>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grpId="0" nodeType="clickEffect">
                                  <p:stCondLst>
                                    <p:cond delay="0"/>
                                  </p:stCondLst>
                                  <p:childTnLst>
                                    <p:set>
                                      <p:cBhvr>
                                        <p:cTn id="438" dur="1" fill="hold">
                                          <p:stCondLst>
                                            <p:cond delay="0"/>
                                          </p:stCondLst>
                                        </p:cTn>
                                        <p:tgtEl>
                                          <p:spTgt spid="317"/>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ntr" presetSubtype="0" fill="hold" grpId="0" nodeType="clickEffect">
                                  <p:stCondLst>
                                    <p:cond delay="0"/>
                                  </p:stCondLst>
                                  <p:childTnLst>
                                    <p:set>
                                      <p:cBhvr>
                                        <p:cTn id="442" dur="1" fill="hold">
                                          <p:stCondLst>
                                            <p:cond delay="0"/>
                                          </p:stCondLst>
                                        </p:cTn>
                                        <p:tgtEl>
                                          <p:spTgt spid="332"/>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1" presetClass="exit" presetSubtype="0" fill="hold" grpId="1" nodeType="clickEffect">
                                  <p:stCondLst>
                                    <p:cond delay="0"/>
                                  </p:stCondLst>
                                  <p:childTnLst>
                                    <p:set>
                                      <p:cBhvr>
                                        <p:cTn id="446" dur="1" fill="hold">
                                          <p:stCondLst>
                                            <p:cond delay="0"/>
                                          </p:stCondLst>
                                        </p:cTn>
                                        <p:tgtEl>
                                          <p:spTgt spid="267"/>
                                        </p:tgtEl>
                                        <p:attrNameLst>
                                          <p:attrName>style.visibility</p:attrName>
                                        </p:attrNameLst>
                                      </p:cBhvr>
                                      <p:to>
                                        <p:strVal val="hidden"/>
                                      </p:to>
                                    </p:set>
                                  </p:childTnLst>
                                </p:cTn>
                              </p:par>
                              <p:par>
                                <p:cTn id="447" presetID="1" presetClass="exit" presetSubtype="0" fill="hold" grpId="1" nodeType="withEffect">
                                  <p:stCondLst>
                                    <p:cond delay="0"/>
                                  </p:stCondLst>
                                  <p:childTnLst>
                                    <p:set>
                                      <p:cBhvr>
                                        <p:cTn id="448" dur="1" fill="hold">
                                          <p:stCondLst>
                                            <p:cond delay="0"/>
                                          </p:stCondLst>
                                        </p:cTn>
                                        <p:tgtEl>
                                          <p:spTgt spid="314"/>
                                        </p:tgtEl>
                                        <p:attrNameLst>
                                          <p:attrName>style.visibility</p:attrName>
                                        </p:attrNameLst>
                                      </p:cBhvr>
                                      <p:to>
                                        <p:strVal val="hidden"/>
                                      </p:to>
                                    </p:set>
                                  </p:childTnLst>
                                </p:cTn>
                              </p:par>
                              <p:par>
                                <p:cTn id="449" presetID="1" presetClass="exit" presetSubtype="0" fill="hold" grpId="1" nodeType="withEffect">
                                  <p:stCondLst>
                                    <p:cond delay="0"/>
                                  </p:stCondLst>
                                  <p:childTnLst>
                                    <p:set>
                                      <p:cBhvr>
                                        <p:cTn id="450" dur="1" fill="hold">
                                          <p:stCondLst>
                                            <p:cond delay="0"/>
                                          </p:stCondLst>
                                        </p:cTn>
                                        <p:tgtEl>
                                          <p:spTgt spid="315"/>
                                        </p:tgtEl>
                                        <p:attrNameLst>
                                          <p:attrName>style.visibility</p:attrName>
                                        </p:attrNameLst>
                                      </p:cBhvr>
                                      <p:to>
                                        <p:strVal val="hidden"/>
                                      </p:to>
                                    </p:set>
                                  </p:childTnLst>
                                </p:cTn>
                              </p:par>
                              <p:par>
                                <p:cTn id="451" presetID="1" presetClass="exit" presetSubtype="0" fill="hold" grpId="1" nodeType="withEffect">
                                  <p:stCondLst>
                                    <p:cond delay="0"/>
                                  </p:stCondLst>
                                  <p:childTnLst>
                                    <p:set>
                                      <p:cBhvr>
                                        <p:cTn id="452" dur="1" fill="hold">
                                          <p:stCondLst>
                                            <p:cond delay="0"/>
                                          </p:stCondLst>
                                        </p:cTn>
                                        <p:tgtEl>
                                          <p:spTgt spid="316"/>
                                        </p:tgtEl>
                                        <p:attrNameLst>
                                          <p:attrName>style.visibility</p:attrName>
                                        </p:attrNameLst>
                                      </p:cBhvr>
                                      <p:to>
                                        <p:strVal val="hidden"/>
                                      </p:to>
                                    </p:set>
                                  </p:childTnLst>
                                </p:cTn>
                              </p:par>
                              <p:par>
                                <p:cTn id="453" presetID="1" presetClass="exit" presetSubtype="0" fill="hold" grpId="1" nodeType="withEffect">
                                  <p:stCondLst>
                                    <p:cond delay="0"/>
                                  </p:stCondLst>
                                  <p:childTnLst>
                                    <p:set>
                                      <p:cBhvr>
                                        <p:cTn id="454" dur="1" fill="hold">
                                          <p:stCondLst>
                                            <p:cond delay="0"/>
                                          </p:stCondLst>
                                        </p:cTn>
                                        <p:tgtEl>
                                          <p:spTgt spid="317"/>
                                        </p:tgtEl>
                                        <p:attrNameLst>
                                          <p:attrName>style.visibility</p:attrName>
                                        </p:attrNameLst>
                                      </p:cBhvr>
                                      <p:to>
                                        <p:strVal val="hidden"/>
                                      </p:to>
                                    </p:set>
                                  </p:childTnLst>
                                </p:cTn>
                              </p:par>
                              <p:par>
                                <p:cTn id="455" presetID="1" presetClass="exit" presetSubtype="0" fill="hold" grpId="1" nodeType="withEffect">
                                  <p:stCondLst>
                                    <p:cond delay="0"/>
                                  </p:stCondLst>
                                  <p:childTnLst>
                                    <p:set>
                                      <p:cBhvr>
                                        <p:cTn id="456" dur="1" fill="hold">
                                          <p:stCondLst>
                                            <p:cond delay="0"/>
                                          </p:stCondLst>
                                        </p:cTn>
                                        <p:tgtEl>
                                          <p:spTgt spid="3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00" grpId="0" animBg="1"/>
      <p:bldP spid="105" grpId="0" animBg="1"/>
      <p:bldP spid="116" grpId="0" animBg="1"/>
      <p:bldP spid="117" grpId="0" animBg="1"/>
      <p:bldP spid="133" grpId="0" animBg="1"/>
      <p:bldP spid="138" grpId="0" animBg="1"/>
      <p:bldP spid="143" grpId="0" animBg="1"/>
      <p:bldP spid="151" grpId="0" animBg="1"/>
      <p:bldP spid="159" grpId="0" animBg="1"/>
      <p:bldP spid="176" grpId="0" animBg="1"/>
      <p:bldP spid="192" grpId="0" animBg="1"/>
      <p:bldP spid="1028" grpId="0" animBg="1"/>
      <p:bldP spid="1029" grpId="0"/>
      <p:bldP spid="1086" grpId="0" animBg="1"/>
      <p:bldP spid="1086" grpId="1" animBg="1"/>
      <p:bldP spid="272" grpId="0" animBg="1"/>
      <p:bldP spid="272" grpId="1" animBg="1"/>
      <p:bldP spid="273" grpId="0" animBg="1"/>
      <p:bldP spid="273" grpId="1" animBg="1"/>
      <p:bldP spid="274" grpId="0" animBg="1"/>
      <p:bldP spid="274" grpId="1" animBg="1"/>
      <p:bldP spid="275" grpId="0" animBg="1"/>
      <p:bldP spid="275" grpId="1" animBg="1"/>
      <p:bldP spid="276" grpId="0" animBg="1"/>
      <p:bldP spid="276" grpId="1" animBg="1"/>
      <p:bldP spid="198" grpId="0" animBg="1"/>
      <p:bldP spid="44" grpId="0" animBg="1"/>
      <p:bldP spid="44" grpId="1" animBg="1"/>
      <p:bldP spid="201" grpId="0" animBg="1"/>
      <p:bldP spid="201" grpId="1" animBg="1"/>
      <p:bldP spid="205" grpId="0" animBg="1"/>
      <p:bldP spid="205" grpId="1" animBg="1"/>
      <p:bldP spid="208" grpId="0" animBg="1"/>
      <p:bldP spid="208" grpId="1" animBg="1"/>
      <p:bldP spid="209" grpId="0" animBg="1"/>
      <p:bldP spid="209" grpId="1" animBg="1"/>
      <p:bldP spid="211" grpId="0" animBg="1"/>
      <p:bldP spid="211" grpId="1" animBg="1"/>
      <p:bldP spid="213" grpId="0" animBg="1"/>
      <p:bldP spid="213" grpId="1" animBg="1"/>
      <p:bldP spid="215" grpId="0" animBg="1"/>
      <p:bldP spid="215" grpId="1" animBg="1"/>
      <p:bldP spid="217" grpId="0" animBg="1"/>
      <p:bldP spid="217" grpId="1" animBg="1"/>
      <p:bldP spid="221" grpId="0" animBg="1"/>
      <p:bldP spid="221" grpId="1" animBg="1"/>
      <p:bldP spid="55" grpId="0" animBg="1"/>
      <p:bldP spid="203" grpId="0" animBg="1"/>
      <p:bldP spid="203" grpId="1" animBg="1"/>
      <p:bldP spid="219" grpId="0" animBg="1"/>
      <p:bldP spid="219" grpId="1" animBg="1"/>
      <p:bldP spid="267" grpId="0" animBg="1"/>
      <p:bldP spid="267" grpId="1" animBg="1"/>
      <p:bldP spid="314" grpId="0" animBg="1"/>
      <p:bldP spid="314" grpId="1" animBg="1"/>
      <p:bldP spid="315" grpId="0" animBg="1"/>
      <p:bldP spid="315" grpId="1" animBg="1"/>
      <p:bldP spid="316" grpId="0" animBg="1"/>
      <p:bldP spid="316" grpId="1" animBg="1"/>
      <p:bldP spid="317" grpId="0" animBg="1"/>
      <p:bldP spid="317" grpId="1" animBg="1"/>
      <p:bldP spid="332" grpId="0" animBg="1"/>
      <p:bldP spid="33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1180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 y="387386"/>
            <a:ext cx="4887035" cy="830997"/>
          </a:xfrm>
          <a:prstGeom prst="rect">
            <a:avLst/>
          </a:prstGeom>
          <a:noFill/>
        </p:spPr>
        <p:txBody>
          <a:bodyPr wrap="square" rtlCol="0">
            <a:spAutoFit/>
          </a:bodyPr>
          <a:lstStyle/>
          <a:p>
            <a:r>
              <a:rPr lang="en-US" sz="2400" b="1" dirty="0"/>
              <a:t>What about </a:t>
            </a:r>
          </a:p>
          <a:p>
            <a:r>
              <a:rPr lang="en-US" sz="2400" b="1" dirty="0"/>
              <a:t>climate change in Hawaii?</a:t>
            </a:r>
          </a:p>
        </p:txBody>
      </p:sp>
      <p:sp>
        <p:nvSpPr>
          <p:cNvPr id="5" name="Rectangle 4"/>
          <p:cNvSpPr/>
          <p:nvPr/>
        </p:nvSpPr>
        <p:spPr>
          <a:xfrm>
            <a:off x="0" y="6354683"/>
            <a:ext cx="9144000" cy="523220"/>
          </a:xfrm>
          <a:prstGeom prst="rect">
            <a:avLst/>
          </a:prstGeom>
        </p:spPr>
        <p:txBody>
          <a:bodyPr wrap="square">
            <a:spAutoFit/>
          </a:bodyPr>
          <a:lstStyle/>
          <a:p>
            <a:r>
              <a:rPr lang="en-US" sz="1400" i="1" dirty="0"/>
              <a:t>Climate Change Impacts in Hawai‘i -A summary of climate change and its impacts to Hawai‘i’s ecosystems and communities (2014)UNIHI-SEAGRANT-TT-12-0</a:t>
            </a:r>
          </a:p>
        </p:txBody>
      </p:sp>
      <p:grpSp>
        <p:nvGrpSpPr>
          <p:cNvPr id="60" name="Group 59"/>
          <p:cNvGrpSpPr/>
          <p:nvPr/>
        </p:nvGrpSpPr>
        <p:grpSpPr>
          <a:xfrm>
            <a:off x="-5681" y="1453245"/>
            <a:ext cx="3727222" cy="493200"/>
            <a:chOff x="-5681" y="1453245"/>
            <a:chExt cx="3727222" cy="493200"/>
          </a:xfrm>
        </p:grpSpPr>
        <p:pic>
          <p:nvPicPr>
            <p:cNvPr id="1028"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1" y="1453245"/>
              <a:ext cx="432000" cy="49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45541" y="1479996"/>
              <a:ext cx="3276000" cy="430887"/>
            </a:xfrm>
            <a:prstGeom prst="rect">
              <a:avLst/>
            </a:prstGeom>
            <a:solidFill>
              <a:schemeClr val="bg2"/>
            </a:solidFill>
          </p:spPr>
          <p:txBody>
            <a:bodyPr wrap="square" lIns="0" tIns="0" rIns="0" bIns="0" rtlCol="0" anchor="ctr">
              <a:spAutoFit/>
            </a:bodyPr>
            <a:lstStyle/>
            <a:p>
              <a:r>
                <a:rPr lang="en-US" sz="1400" dirty="0"/>
                <a:t>Air warming of 0.3</a:t>
              </a:r>
              <a:r>
                <a:rPr lang="en-US" sz="1400" baseline="30000" dirty="0"/>
                <a:t>o</a:t>
              </a:r>
              <a:r>
                <a:rPr lang="en-US" sz="1400" dirty="0"/>
                <a:t>F (0.17 </a:t>
              </a:r>
              <a:r>
                <a:rPr lang="en-US" sz="1400" baseline="30000" dirty="0" err="1"/>
                <a:t>o</a:t>
              </a:r>
              <a:r>
                <a:rPr lang="en-US" sz="1400" dirty="0" err="1"/>
                <a:t>C</a:t>
              </a:r>
              <a:r>
                <a:rPr lang="en-US" sz="1400" dirty="0"/>
                <a:t>) per decade, up to 7</a:t>
              </a:r>
              <a:r>
                <a:rPr lang="en-US" sz="1400" baseline="30000" dirty="0"/>
                <a:t>o</a:t>
              </a:r>
              <a:r>
                <a:rPr lang="en-US" sz="1400" dirty="0"/>
                <a:t>F by 2100</a:t>
              </a:r>
            </a:p>
          </p:txBody>
        </p:sp>
      </p:grpSp>
      <p:grpSp>
        <p:nvGrpSpPr>
          <p:cNvPr id="67" name="Group 66"/>
          <p:cNvGrpSpPr/>
          <p:nvPr/>
        </p:nvGrpSpPr>
        <p:grpSpPr>
          <a:xfrm>
            <a:off x="-14554" y="3563986"/>
            <a:ext cx="3725999" cy="493200"/>
            <a:chOff x="-14554" y="3563986"/>
            <a:chExt cx="3725999" cy="493200"/>
          </a:xfrm>
        </p:grpSpPr>
        <p:pic>
          <p:nvPicPr>
            <p:cNvPr id="1030"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4" y="3563986"/>
              <a:ext cx="433591" cy="49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435445" y="3566256"/>
              <a:ext cx="3276000" cy="430887"/>
            </a:xfrm>
            <a:prstGeom prst="rect">
              <a:avLst/>
            </a:prstGeom>
            <a:solidFill>
              <a:schemeClr val="bg2"/>
            </a:solidFill>
          </p:spPr>
          <p:txBody>
            <a:bodyPr wrap="square" lIns="0" tIns="0" rIns="0" bIns="0" rtlCol="0">
              <a:spAutoFit/>
            </a:bodyPr>
            <a:lstStyle/>
            <a:p>
              <a:r>
                <a:rPr lang="en-US" sz="1400" dirty="0"/>
                <a:t>Increased drought in some places and excessive rain in others</a:t>
              </a:r>
            </a:p>
          </p:txBody>
        </p:sp>
      </p:grpSp>
      <p:grpSp>
        <p:nvGrpSpPr>
          <p:cNvPr id="63" name="Group 62"/>
          <p:cNvGrpSpPr/>
          <p:nvPr/>
        </p:nvGrpSpPr>
        <p:grpSpPr>
          <a:xfrm>
            <a:off x="-12064" y="2154302"/>
            <a:ext cx="3733605" cy="496310"/>
            <a:chOff x="-12064" y="2154302"/>
            <a:chExt cx="3733605" cy="496310"/>
          </a:xfrm>
        </p:grpSpPr>
        <p:pic>
          <p:nvPicPr>
            <p:cNvPr id="1031"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4" y="2157412"/>
              <a:ext cx="432000" cy="49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445541" y="2154302"/>
              <a:ext cx="3276000" cy="430887"/>
            </a:xfrm>
            <a:prstGeom prst="rect">
              <a:avLst/>
            </a:prstGeom>
            <a:solidFill>
              <a:schemeClr val="bg2"/>
            </a:solidFill>
          </p:spPr>
          <p:txBody>
            <a:bodyPr wrap="square" lIns="0" tIns="0" rIns="0" bIns="0" rtlCol="0">
              <a:spAutoFit/>
            </a:bodyPr>
            <a:lstStyle/>
            <a:p>
              <a:r>
                <a:rPr lang="en-US" sz="1400" dirty="0"/>
                <a:t>Sea warming of 0.41</a:t>
              </a:r>
              <a:r>
                <a:rPr lang="en-US" sz="1400" baseline="30000" dirty="0"/>
                <a:t>o</a:t>
              </a:r>
              <a:r>
                <a:rPr lang="en-US" sz="1400" dirty="0"/>
                <a:t>F (0.23 </a:t>
              </a:r>
              <a:r>
                <a:rPr lang="en-US" sz="1400" baseline="30000" dirty="0" err="1"/>
                <a:t>o</a:t>
              </a:r>
              <a:r>
                <a:rPr lang="en-US" sz="1400" dirty="0" err="1"/>
                <a:t>C</a:t>
              </a:r>
              <a:r>
                <a:rPr lang="en-US" sz="1400" dirty="0"/>
                <a:t>) per decade, up to 2.7</a:t>
              </a:r>
              <a:r>
                <a:rPr lang="en-US" sz="1400" baseline="30000" dirty="0"/>
                <a:t> </a:t>
              </a:r>
              <a:r>
                <a:rPr lang="en-US" sz="1400" baseline="30000" dirty="0" err="1"/>
                <a:t>o</a:t>
              </a:r>
              <a:r>
                <a:rPr lang="en-US" sz="1400" dirty="0" err="1"/>
                <a:t>C</a:t>
              </a:r>
              <a:r>
                <a:rPr lang="en-US" sz="1400" dirty="0"/>
                <a:t> by 2100</a:t>
              </a:r>
            </a:p>
          </p:txBody>
        </p:sp>
      </p:grpSp>
      <p:grpSp>
        <p:nvGrpSpPr>
          <p:cNvPr id="69" name="Group 68"/>
          <p:cNvGrpSpPr/>
          <p:nvPr/>
        </p:nvGrpSpPr>
        <p:grpSpPr>
          <a:xfrm>
            <a:off x="-10641" y="4275628"/>
            <a:ext cx="3722383" cy="493200"/>
            <a:chOff x="-10641" y="4275628"/>
            <a:chExt cx="3722383" cy="493200"/>
          </a:xfrm>
        </p:grpSpPr>
        <p:pic>
          <p:nvPicPr>
            <p:cNvPr id="1032"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 y="4275628"/>
              <a:ext cx="432000" cy="49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435742" y="4275628"/>
              <a:ext cx="3276000" cy="430887"/>
            </a:xfrm>
            <a:prstGeom prst="rect">
              <a:avLst/>
            </a:prstGeom>
            <a:solidFill>
              <a:schemeClr val="bg2"/>
            </a:solidFill>
          </p:spPr>
          <p:txBody>
            <a:bodyPr wrap="square" lIns="0" tIns="0" rIns="0" bIns="0" rtlCol="0">
              <a:spAutoFit/>
            </a:bodyPr>
            <a:lstStyle/>
            <a:p>
              <a:r>
                <a:rPr lang="en-US" sz="1400" dirty="0"/>
                <a:t>Decrease precipitation, reduction of stream flow and aquifer recharge</a:t>
              </a:r>
            </a:p>
          </p:txBody>
        </p:sp>
      </p:grpSp>
      <p:grpSp>
        <p:nvGrpSpPr>
          <p:cNvPr id="70" name="Group 69"/>
          <p:cNvGrpSpPr/>
          <p:nvPr/>
        </p:nvGrpSpPr>
        <p:grpSpPr>
          <a:xfrm>
            <a:off x="-12963" y="4988724"/>
            <a:ext cx="3721917" cy="493490"/>
            <a:chOff x="-12963" y="4988724"/>
            <a:chExt cx="3721917" cy="493490"/>
          </a:xfrm>
        </p:grpSpPr>
        <p:pic>
          <p:nvPicPr>
            <p:cNvPr id="1033" name="Picture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3" y="4989014"/>
              <a:ext cx="432000" cy="49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432954" y="4988724"/>
              <a:ext cx="3276000" cy="430887"/>
            </a:xfrm>
            <a:prstGeom prst="rect">
              <a:avLst/>
            </a:prstGeom>
            <a:solidFill>
              <a:schemeClr val="bg2"/>
            </a:solidFill>
          </p:spPr>
          <p:txBody>
            <a:bodyPr wrap="square" lIns="0" tIns="0" rIns="0" bIns="0" rtlCol="0">
              <a:spAutoFit/>
            </a:bodyPr>
            <a:lstStyle/>
            <a:p>
              <a:r>
                <a:rPr lang="en-US" sz="1400" dirty="0"/>
                <a:t>Ocean acidification increase of 30%, threatening corals and shelf-organisms</a:t>
              </a:r>
            </a:p>
          </p:txBody>
        </p:sp>
      </p:grpSp>
      <p:grpSp>
        <p:nvGrpSpPr>
          <p:cNvPr id="73" name="Group 72"/>
          <p:cNvGrpSpPr/>
          <p:nvPr/>
        </p:nvGrpSpPr>
        <p:grpSpPr>
          <a:xfrm>
            <a:off x="-4919" y="5696584"/>
            <a:ext cx="3726460" cy="493200"/>
            <a:chOff x="-4919" y="5696584"/>
            <a:chExt cx="3726460" cy="493200"/>
          </a:xfrm>
        </p:grpSpPr>
        <p:pic>
          <p:nvPicPr>
            <p:cNvPr id="1034" name="Picture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9" y="5696584"/>
              <a:ext cx="432000" cy="49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445541" y="5697512"/>
              <a:ext cx="3276000" cy="430887"/>
            </a:xfrm>
            <a:prstGeom prst="rect">
              <a:avLst/>
            </a:prstGeom>
            <a:solidFill>
              <a:schemeClr val="bg2"/>
            </a:solidFill>
          </p:spPr>
          <p:txBody>
            <a:bodyPr wrap="square" lIns="0" tIns="0" rIns="0" bIns="0" rtlCol="0">
              <a:spAutoFit/>
            </a:bodyPr>
            <a:lstStyle/>
            <a:p>
              <a:r>
                <a:rPr lang="en-US" sz="1400" dirty="0"/>
                <a:t>Human health increase vector-borne diseases- dengue fever, flu</a:t>
              </a:r>
            </a:p>
          </p:txBody>
        </p:sp>
      </p:grpSp>
      <p:grpSp>
        <p:nvGrpSpPr>
          <p:cNvPr id="7" name="Group 6"/>
          <p:cNvGrpSpPr/>
          <p:nvPr/>
        </p:nvGrpSpPr>
        <p:grpSpPr>
          <a:xfrm>
            <a:off x="3721541" y="1695440"/>
            <a:ext cx="1576793" cy="4217516"/>
            <a:chOff x="3721541" y="1695440"/>
            <a:chExt cx="1576793" cy="4217516"/>
          </a:xfrm>
        </p:grpSpPr>
        <p:grpSp>
          <p:nvGrpSpPr>
            <p:cNvPr id="18" name="Group 17"/>
            <p:cNvGrpSpPr/>
            <p:nvPr/>
          </p:nvGrpSpPr>
          <p:grpSpPr>
            <a:xfrm>
              <a:off x="3721541" y="1695440"/>
              <a:ext cx="1576793" cy="2525870"/>
              <a:chOff x="3721541" y="1695440"/>
              <a:chExt cx="1576793" cy="2525870"/>
            </a:xfrm>
          </p:grpSpPr>
          <p:sp>
            <p:nvSpPr>
              <p:cNvPr id="28" name="TextBox 27"/>
              <p:cNvSpPr txBox="1"/>
              <p:nvPr/>
            </p:nvSpPr>
            <p:spPr>
              <a:xfrm>
                <a:off x="4676369" y="3944311"/>
                <a:ext cx="621965" cy="276999"/>
              </a:xfrm>
              <a:prstGeom prst="rect">
                <a:avLst/>
              </a:prstGeom>
              <a:noFill/>
            </p:spPr>
            <p:txBody>
              <a:bodyPr wrap="none" lIns="0" tIns="0" rIns="0" bIns="0" rtlCol="0">
                <a:spAutoFit/>
              </a:bodyPr>
              <a:lstStyle/>
              <a:p>
                <a:r>
                  <a:rPr lang="en-US" dirty="0"/>
                  <a:t>Health</a:t>
                </a:r>
              </a:p>
            </p:txBody>
          </p:sp>
          <p:cxnSp>
            <p:nvCxnSpPr>
              <p:cNvPr id="59" name="Straight Arrow Connector 58"/>
              <p:cNvCxnSpPr>
                <a:stCxn id="6" idx="3"/>
                <a:endCxn id="28" idx="1"/>
              </p:cNvCxnSpPr>
              <p:nvPr/>
            </p:nvCxnSpPr>
            <p:spPr>
              <a:xfrm>
                <a:off x="3721541" y="1695440"/>
                <a:ext cx="954828" cy="2387371"/>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p:cNvCxnSpPr>
              <a:stCxn id="21" idx="3"/>
              <a:endCxn id="28" idx="1"/>
            </p:cNvCxnSpPr>
            <p:nvPr/>
          </p:nvCxnSpPr>
          <p:spPr>
            <a:xfrm flipV="1">
              <a:off x="3721541" y="4082811"/>
              <a:ext cx="954828" cy="183014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5311925" y="2729622"/>
            <a:ext cx="3419334" cy="1988174"/>
            <a:chOff x="5283789" y="2729622"/>
            <a:chExt cx="3419334" cy="1988174"/>
          </a:xfrm>
        </p:grpSpPr>
        <p:pic>
          <p:nvPicPr>
            <p:cNvPr id="1035"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77338" y="2729622"/>
              <a:ext cx="3025785" cy="1988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4" name="Right Brace 63"/>
            <p:cNvSpPr/>
            <p:nvPr/>
          </p:nvSpPr>
          <p:spPr>
            <a:xfrm>
              <a:off x="5283789" y="3240424"/>
              <a:ext cx="362814" cy="1205074"/>
            </a:xfrm>
            <a:prstGeom prst="rightBrace">
              <a:avLst>
                <a:gd name="adj1" fmla="val 62906"/>
                <a:gd name="adj2" fmla="val 50895"/>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 name="Group 1"/>
          <p:cNvGrpSpPr/>
          <p:nvPr/>
        </p:nvGrpSpPr>
        <p:grpSpPr>
          <a:xfrm>
            <a:off x="3711445" y="1695440"/>
            <a:ext cx="1433065" cy="2795632"/>
            <a:chOff x="3711445" y="1695440"/>
            <a:chExt cx="1433065" cy="2795632"/>
          </a:xfrm>
        </p:grpSpPr>
        <p:cxnSp>
          <p:nvCxnSpPr>
            <p:cNvPr id="56" name="Straight Arrow Connector 55"/>
            <p:cNvCxnSpPr>
              <a:stCxn id="13" idx="3"/>
              <a:endCxn id="9" idx="1"/>
            </p:cNvCxnSpPr>
            <p:nvPr/>
          </p:nvCxnSpPr>
          <p:spPr>
            <a:xfrm flipV="1">
              <a:off x="3711445" y="3292494"/>
              <a:ext cx="964924" cy="489206"/>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7" idx="3"/>
              <a:endCxn id="9" idx="1"/>
            </p:cNvCxnSpPr>
            <p:nvPr/>
          </p:nvCxnSpPr>
          <p:spPr>
            <a:xfrm flipV="1">
              <a:off x="3711742" y="3292494"/>
              <a:ext cx="964627" cy="1198578"/>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3721541" y="1695440"/>
              <a:ext cx="1422969" cy="1735553"/>
              <a:chOff x="3721541" y="1695440"/>
              <a:chExt cx="1422969" cy="1735553"/>
            </a:xfrm>
          </p:grpSpPr>
          <p:sp>
            <p:nvSpPr>
              <p:cNvPr id="9" name="TextBox 8"/>
              <p:cNvSpPr txBox="1"/>
              <p:nvPr/>
            </p:nvSpPr>
            <p:spPr>
              <a:xfrm>
                <a:off x="4676369" y="3153994"/>
                <a:ext cx="468141" cy="276999"/>
              </a:xfrm>
              <a:prstGeom prst="rect">
                <a:avLst/>
              </a:prstGeom>
              <a:noFill/>
            </p:spPr>
            <p:txBody>
              <a:bodyPr wrap="none" lIns="0" tIns="0" rIns="0" bIns="0" rtlCol="0">
                <a:spAutoFit/>
              </a:bodyPr>
              <a:lstStyle/>
              <a:p>
                <a:r>
                  <a:rPr lang="en-US" dirty="0"/>
                  <a:t>Food</a:t>
                </a:r>
              </a:p>
            </p:txBody>
          </p:sp>
          <p:cxnSp>
            <p:nvCxnSpPr>
              <p:cNvPr id="82" name="Straight Arrow Connector 81"/>
              <p:cNvCxnSpPr>
                <a:stCxn id="6" idx="3"/>
                <a:endCxn id="9" idx="1"/>
              </p:cNvCxnSpPr>
              <p:nvPr/>
            </p:nvCxnSpPr>
            <p:spPr>
              <a:xfrm>
                <a:off x="3721541" y="1695440"/>
                <a:ext cx="954828" cy="1597054"/>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p:cNvCxnSpPr>
              <a:stCxn id="15" idx="3"/>
              <a:endCxn id="9" idx="1"/>
            </p:cNvCxnSpPr>
            <p:nvPr/>
          </p:nvCxnSpPr>
          <p:spPr>
            <a:xfrm>
              <a:off x="3721541" y="2369746"/>
              <a:ext cx="954828" cy="922748"/>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14554" y="2842703"/>
            <a:ext cx="3736095" cy="493200"/>
            <a:chOff x="-14554" y="2842703"/>
            <a:chExt cx="3736095" cy="493200"/>
          </a:xfrm>
        </p:grpSpPr>
        <p:pic>
          <p:nvPicPr>
            <p:cNvPr id="102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554" y="2842703"/>
              <a:ext cx="433591" cy="49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TextBox 48"/>
            <p:cNvSpPr txBox="1"/>
            <p:nvPr/>
          </p:nvSpPr>
          <p:spPr>
            <a:xfrm>
              <a:off x="445541" y="2846698"/>
              <a:ext cx="3276000" cy="430887"/>
            </a:xfrm>
            <a:prstGeom prst="rect">
              <a:avLst/>
            </a:prstGeom>
            <a:solidFill>
              <a:schemeClr val="bg2"/>
            </a:solidFill>
          </p:spPr>
          <p:txBody>
            <a:bodyPr wrap="square" lIns="0" tIns="0" rIns="0" bIns="0" rtlCol="0">
              <a:spAutoFit/>
            </a:bodyPr>
            <a:lstStyle/>
            <a:p>
              <a:r>
                <a:rPr lang="en-US" sz="1400" dirty="0"/>
                <a:t>Sea level rise up to 1.3in(3.3cm), up to</a:t>
              </a:r>
            </a:p>
            <a:p>
              <a:r>
                <a:rPr lang="en-US" sz="1400" dirty="0"/>
                <a:t>3 </a:t>
              </a:r>
              <a:r>
                <a:rPr lang="en-US" sz="1400" dirty="0" err="1"/>
                <a:t>ft</a:t>
              </a:r>
              <a:r>
                <a:rPr lang="en-US" sz="1400" dirty="0"/>
                <a:t> by 2100 </a:t>
              </a:r>
            </a:p>
          </p:txBody>
        </p:sp>
      </p:grpSp>
      <p:grpSp>
        <p:nvGrpSpPr>
          <p:cNvPr id="32" name="Group 31"/>
          <p:cNvGrpSpPr/>
          <p:nvPr/>
        </p:nvGrpSpPr>
        <p:grpSpPr>
          <a:xfrm>
            <a:off x="3721541" y="3062142"/>
            <a:ext cx="1728139" cy="645402"/>
            <a:chOff x="3721541" y="3062142"/>
            <a:chExt cx="1728139" cy="645402"/>
          </a:xfrm>
        </p:grpSpPr>
        <p:cxnSp>
          <p:nvCxnSpPr>
            <p:cNvPr id="41" name="Straight Arrow Connector 40"/>
            <p:cNvCxnSpPr>
              <a:stCxn id="49" idx="3"/>
              <a:endCxn id="50" idx="1"/>
            </p:cNvCxnSpPr>
            <p:nvPr/>
          </p:nvCxnSpPr>
          <p:spPr>
            <a:xfrm>
              <a:off x="3721541" y="3062142"/>
              <a:ext cx="966712" cy="506903"/>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688253" y="3430545"/>
              <a:ext cx="761427" cy="276999"/>
            </a:xfrm>
            <a:prstGeom prst="rect">
              <a:avLst/>
            </a:prstGeom>
            <a:noFill/>
          </p:spPr>
          <p:txBody>
            <a:bodyPr wrap="none" lIns="0" tIns="0" rIns="0" bIns="0" rtlCol="0">
              <a:spAutoFit/>
            </a:bodyPr>
            <a:lstStyle/>
            <a:p>
              <a:r>
                <a:rPr lang="en-US" dirty="0"/>
                <a:t>Housing</a:t>
              </a:r>
            </a:p>
          </p:txBody>
        </p:sp>
      </p:grpSp>
      <p:grpSp>
        <p:nvGrpSpPr>
          <p:cNvPr id="8" name="Group 7"/>
          <p:cNvGrpSpPr/>
          <p:nvPr/>
        </p:nvGrpSpPr>
        <p:grpSpPr>
          <a:xfrm>
            <a:off x="3711445" y="3781700"/>
            <a:ext cx="1540594" cy="725568"/>
            <a:chOff x="3711445" y="3781700"/>
            <a:chExt cx="1540594" cy="725568"/>
          </a:xfrm>
        </p:grpSpPr>
        <p:grpSp>
          <p:nvGrpSpPr>
            <p:cNvPr id="34" name="Group 33"/>
            <p:cNvGrpSpPr/>
            <p:nvPr/>
          </p:nvGrpSpPr>
          <p:grpSpPr>
            <a:xfrm>
              <a:off x="3711445" y="3781700"/>
              <a:ext cx="1540594" cy="725568"/>
              <a:chOff x="3711445" y="3781700"/>
              <a:chExt cx="1540594" cy="725568"/>
            </a:xfrm>
          </p:grpSpPr>
          <p:sp>
            <p:nvSpPr>
              <p:cNvPr id="26" name="TextBox 25"/>
              <p:cNvSpPr txBox="1"/>
              <p:nvPr/>
            </p:nvSpPr>
            <p:spPr>
              <a:xfrm>
                <a:off x="4676369" y="4230269"/>
                <a:ext cx="575670" cy="276999"/>
              </a:xfrm>
              <a:prstGeom prst="rect">
                <a:avLst/>
              </a:prstGeom>
              <a:noFill/>
            </p:spPr>
            <p:txBody>
              <a:bodyPr wrap="none" lIns="0" tIns="0" rIns="0" bIns="0" rtlCol="0">
                <a:spAutoFit/>
              </a:bodyPr>
              <a:lstStyle/>
              <a:p>
                <a:r>
                  <a:rPr lang="en-US" dirty="0"/>
                  <a:t>Water</a:t>
                </a:r>
              </a:p>
            </p:txBody>
          </p:sp>
          <p:cxnSp>
            <p:nvCxnSpPr>
              <p:cNvPr id="53" name="Straight Arrow Connector 52"/>
              <p:cNvCxnSpPr>
                <a:stCxn id="13" idx="3"/>
                <a:endCxn id="26" idx="1"/>
              </p:cNvCxnSpPr>
              <p:nvPr/>
            </p:nvCxnSpPr>
            <p:spPr>
              <a:xfrm>
                <a:off x="3711445" y="3781700"/>
                <a:ext cx="964924" cy="587069"/>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p:cNvCxnSpPr>
              <a:stCxn id="17" idx="3"/>
              <a:endCxn id="26" idx="1"/>
            </p:cNvCxnSpPr>
            <p:nvPr/>
          </p:nvCxnSpPr>
          <p:spPr>
            <a:xfrm flipV="1">
              <a:off x="3711742" y="4368769"/>
              <a:ext cx="964627" cy="122303"/>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3708954" y="2369746"/>
            <a:ext cx="1373424" cy="2834422"/>
            <a:chOff x="3708954" y="2369746"/>
            <a:chExt cx="1373424" cy="2834422"/>
          </a:xfrm>
        </p:grpSpPr>
        <p:grpSp>
          <p:nvGrpSpPr>
            <p:cNvPr id="22" name="Group 21"/>
            <p:cNvGrpSpPr/>
            <p:nvPr/>
          </p:nvGrpSpPr>
          <p:grpSpPr>
            <a:xfrm>
              <a:off x="3721541" y="2369746"/>
              <a:ext cx="1360837" cy="1585574"/>
              <a:chOff x="3721541" y="2369746"/>
              <a:chExt cx="1360837" cy="1585574"/>
            </a:xfrm>
          </p:grpSpPr>
          <p:sp>
            <p:nvSpPr>
              <p:cNvPr id="27" name="TextBox 26"/>
              <p:cNvSpPr txBox="1"/>
              <p:nvPr/>
            </p:nvSpPr>
            <p:spPr>
              <a:xfrm>
                <a:off x="4676369" y="3678321"/>
                <a:ext cx="406009" cy="276999"/>
              </a:xfrm>
              <a:prstGeom prst="rect">
                <a:avLst/>
              </a:prstGeom>
              <a:noFill/>
            </p:spPr>
            <p:txBody>
              <a:bodyPr wrap="none" lIns="0" tIns="0" rIns="0" bIns="0" rtlCol="0">
                <a:spAutoFit/>
              </a:bodyPr>
              <a:lstStyle/>
              <a:p>
                <a:r>
                  <a:rPr lang="en-US" dirty="0"/>
                  <a:t>Jobs</a:t>
                </a:r>
              </a:p>
            </p:txBody>
          </p:sp>
          <p:cxnSp>
            <p:nvCxnSpPr>
              <p:cNvPr id="62" name="Straight Arrow Connector 61"/>
              <p:cNvCxnSpPr>
                <a:stCxn id="15" idx="3"/>
                <a:endCxn id="27" idx="1"/>
              </p:cNvCxnSpPr>
              <p:nvPr/>
            </p:nvCxnSpPr>
            <p:spPr>
              <a:xfrm>
                <a:off x="3721541" y="2369746"/>
                <a:ext cx="954828" cy="144707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p:cNvCxnSpPr>
              <a:stCxn id="19" idx="3"/>
              <a:endCxn id="27" idx="1"/>
            </p:cNvCxnSpPr>
            <p:nvPr/>
          </p:nvCxnSpPr>
          <p:spPr>
            <a:xfrm flipV="1">
              <a:off x="3708954" y="3816821"/>
              <a:ext cx="967415" cy="1387347"/>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49" idx="3"/>
              <a:endCxn id="27" idx="1"/>
            </p:cNvCxnSpPr>
            <p:nvPr/>
          </p:nvCxnSpPr>
          <p:spPr>
            <a:xfrm>
              <a:off x="3721541" y="3062142"/>
              <a:ext cx="954828" cy="754679"/>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4" name="Picture 7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1541" y="1454948"/>
            <a:ext cx="5219705" cy="4294809"/>
          </a:xfrm>
          <a:prstGeom prst="rect">
            <a:avLst/>
          </a:prstGeom>
        </p:spPr>
      </p:pic>
      <p:sp>
        <p:nvSpPr>
          <p:cNvPr id="75" name="Rectangle 74"/>
          <p:cNvSpPr/>
          <p:nvPr/>
        </p:nvSpPr>
        <p:spPr>
          <a:xfrm>
            <a:off x="3681544" y="4510589"/>
            <a:ext cx="3334439" cy="523220"/>
          </a:xfrm>
          <a:prstGeom prst="rect">
            <a:avLst/>
          </a:prstGeom>
        </p:spPr>
        <p:txBody>
          <a:bodyPr wrap="none">
            <a:spAutoFit/>
          </a:bodyPr>
          <a:lstStyle/>
          <a:p>
            <a:r>
              <a:rPr lang="en-US" sz="1400" dirty="0">
                <a:solidFill>
                  <a:schemeClr val="bg1"/>
                </a:solidFill>
              </a:rPr>
              <a:t>New shoreline would be ~ 1 full mile inland</a:t>
            </a:r>
          </a:p>
          <a:p>
            <a:r>
              <a:rPr lang="en-US" sz="1400" dirty="0">
                <a:solidFill>
                  <a:schemeClr val="bg1"/>
                </a:solidFill>
              </a:rPr>
              <a:t>$2 billion lost overall, each year</a:t>
            </a:r>
          </a:p>
        </p:txBody>
      </p:sp>
    </p:spTree>
    <p:extLst>
      <p:ext uri="{BB962C8B-B14F-4D97-AF65-F5344CB8AC3E}">
        <p14:creationId xmlns:p14="http://schemas.microsoft.com/office/powerpoint/2010/main" val="282106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5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left)">
                                      <p:cBhvr>
                                        <p:cTn id="71" dur="500"/>
                                        <p:tgtEl>
                                          <p:spTgt spid="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269345"/>
            <a:ext cx="3016250" cy="2159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6 Degrees Warmer  Mass Extinction.wmv">
            <a:hlinkClick r:id="" action="ppaction://media"/>
          </p:cNvPr>
          <p:cNvPicPr>
            <a:picLocks noRot="1" noChangeAspect="1"/>
          </p:cNvPicPr>
          <p:nvPr>
            <a:videoFile r:link="rId1"/>
          </p:nvPr>
        </p:nvPicPr>
        <p:blipFill>
          <a:blip r:embed="rId4"/>
          <a:srcRect/>
          <a:stretch>
            <a:fillRect/>
          </a:stretch>
        </p:blipFill>
        <p:spPr bwMode="auto">
          <a:xfrm>
            <a:off x="3716338" y="2627313"/>
            <a:ext cx="4978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771" y="143635"/>
            <a:ext cx="9164474" cy="369332"/>
          </a:xfrm>
          <a:prstGeom prst="rect">
            <a:avLst/>
          </a:prstGeom>
          <a:solidFill>
            <a:schemeClr val="bg1">
              <a:lumMod val="75000"/>
            </a:schemeClr>
          </a:solidFill>
          <a:ln>
            <a:solidFill>
              <a:schemeClr val="bg1">
                <a:lumMod val="75000"/>
              </a:schemeClr>
            </a:solidFill>
          </a:ln>
        </p:spPr>
        <p:txBody>
          <a:bodyPr wrap="square">
            <a:spAutoFit/>
          </a:bodyPr>
          <a:lstStyle/>
          <a:p>
            <a:pPr algn="ctr" fontAlgn="auto">
              <a:spcBef>
                <a:spcPts val="0"/>
              </a:spcBef>
              <a:spcAft>
                <a:spcPts val="0"/>
              </a:spcAft>
              <a:defRPr/>
            </a:pPr>
            <a:r>
              <a:rPr lang="en-US" b="0" dirty="0">
                <a:latin typeface="+mn-lt"/>
                <a:cs typeface="+mn-cs"/>
              </a:rPr>
              <a:t>And what is the future?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505" y="1088740"/>
            <a:ext cx="5044971" cy="369332"/>
          </a:xfrm>
          <a:prstGeom prst="rect">
            <a:avLst/>
          </a:prstGeom>
          <a:noFill/>
        </p:spPr>
        <p:txBody>
          <a:bodyPr wrap="none" rtlCol="0">
            <a:spAutoFit/>
          </a:bodyPr>
          <a:lstStyle/>
          <a:p>
            <a:r>
              <a:rPr lang="en-US" dirty="0"/>
              <a:t>Increase in CO2 and other greenhouse gases…</a:t>
            </a:r>
          </a:p>
        </p:txBody>
      </p:sp>
      <p:sp>
        <p:nvSpPr>
          <p:cNvPr id="3" name="TextBox 2"/>
          <p:cNvSpPr txBox="1"/>
          <p:nvPr/>
        </p:nvSpPr>
        <p:spPr>
          <a:xfrm>
            <a:off x="0" y="0"/>
            <a:ext cx="9144000" cy="366713"/>
          </a:xfrm>
          <a:prstGeom prst="rect">
            <a:avLst/>
          </a:prstGeom>
          <a:solidFill>
            <a:schemeClr val="bg1">
              <a:lumMod val="75000"/>
            </a:schemeClr>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b="0"/>
              <a:t>…in summary…</a:t>
            </a:r>
          </a:p>
        </p:txBody>
      </p:sp>
      <p:sp>
        <p:nvSpPr>
          <p:cNvPr id="7" name="TextBox 6"/>
          <p:cNvSpPr txBox="1"/>
          <p:nvPr/>
        </p:nvSpPr>
        <p:spPr>
          <a:xfrm>
            <a:off x="2730069" y="5139190"/>
            <a:ext cx="3912161" cy="800219"/>
          </a:xfrm>
          <a:prstGeom prst="rect">
            <a:avLst/>
          </a:prstGeom>
          <a:noFill/>
        </p:spPr>
        <p:txBody>
          <a:bodyPr wrap="none" rtlCol="0">
            <a:spAutoFit/>
          </a:bodyPr>
          <a:lstStyle/>
          <a:p>
            <a:pPr algn="ctr"/>
            <a:r>
              <a:rPr lang="en-US" dirty="0"/>
              <a:t>…as for impact to biodiversity, this is</a:t>
            </a:r>
          </a:p>
          <a:p>
            <a:pPr algn="ctr"/>
            <a:r>
              <a:rPr lang="en-US" sz="2800" b="1" dirty="0">
                <a:solidFill>
                  <a:srgbClr val="FF0000"/>
                </a:solidFill>
              </a:rPr>
              <a:t>a game changer</a:t>
            </a:r>
            <a:r>
              <a:rPr lang="en-US" dirty="0"/>
              <a:t>…</a:t>
            </a:r>
          </a:p>
        </p:txBody>
      </p:sp>
      <p:grpSp>
        <p:nvGrpSpPr>
          <p:cNvPr id="11" name="Group 10"/>
          <p:cNvGrpSpPr/>
          <p:nvPr/>
        </p:nvGrpSpPr>
        <p:grpSpPr>
          <a:xfrm>
            <a:off x="2771800" y="1284514"/>
            <a:ext cx="3634328" cy="1109371"/>
            <a:chOff x="2771800" y="1284514"/>
            <a:chExt cx="3634328" cy="1109371"/>
          </a:xfrm>
        </p:grpSpPr>
        <p:sp>
          <p:nvSpPr>
            <p:cNvPr id="4" name="TextBox 3"/>
            <p:cNvSpPr txBox="1"/>
            <p:nvPr/>
          </p:nvSpPr>
          <p:spPr>
            <a:xfrm>
              <a:off x="2771800" y="2024553"/>
              <a:ext cx="3634328" cy="369332"/>
            </a:xfrm>
            <a:prstGeom prst="rect">
              <a:avLst/>
            </a:prstGeom>
            <a:noFill/>
          </p:spPr>
          <p:txBody>
            <a:bodyPr wrap="none" rtlCol="0">
              <a:spAutoFit/>
            </a:bodyPr>
            <a:lstStyle/>
            <a:p>
              <a:r>
                <a:rPr lang="en-US" dirty="0"/>
                <a:t>…causes atmospheric warming…</a:t>
              </a:r>
            </a:p>
          </p:txBody>
        </p:sp>
        <p:sp>
          <p:nvSpPr>
            <p:cNvPr id="8" name="Freeform 7"/>
            <p:cNvSpPr/>
            <p:nvPr/>
          </p:nvSpPr>
          <p:spPr>
            <a:xfrm>
              <a:off x="5138057" y="1284514"/>
              <a:ext cx="500743" cy="783772"/>
            </a:xfrm>
            <a:custGeom>
              <a:avLst/>
              <a:gdLst>
                <a:gd name="connsiteX0" fmla="*/ 0 w 500743"/>
                <a:gd name="connsiteY0" fmla="*/ 0 h 783772"/>
                <a:gd name="connsiteX1" fmla="*/ 337457 w 500743"/>
                <a:gd name="connsiteY1" fmla="*/ 326572 h 783772"/>
                <a:gd name="connsiteX2" fmla="*/ 500743 w 500743"/>
                <a:gd name="connsiteY2" fmla="*/ 783772 h 783772"/>
              </a:gdLst>
              <a:ahLst/>
              <a:cxnLst>
                <a:cxn ang="0">
                  <a:pos x="connsiteX0" y="connsiteY0"/>
                </a:cxn>
                <a:cxn ang="0">
                  <a:pos x="connsiteX1" y="connsiteY1"/>
                </a:cxn>
                <a:cxn ang="0">
                  <a:pos x="connsiteX2" y="connsiteY2"/>
                </a:cxn>
              </a:cxnLst>
              <a:rect l="l" t="t" r="r" b="b"/>
              <a:pathLst>
                <a:path w="500743" h="783772">
                  <a:moveTo>
                    <a:pt x="0" y="0"/>
                  </a:moveTo>
                  <a:cubicBezTo>
                    <a:pt x="127000" y="97971"/>
                    <a:pt x="254000" y="195943"/>
                    <a:pt x="337457" y="326572"/>
                  </a:cubicBezTo>
                  <a:cubicBezTo>
                    <a:pt x="420914" y="457201"/>
                    <a:pt x="460828" y="620486"/>
                    <a:pt x="500743" y="783772"/>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grpSp>
      <p:grpSp>
        <p:nvGrpSpPr>
          <p:cNvPr id="12" name="Group 11"/>
          <p:cNvGrpSpPr/>
          <p:nvPr/>
        </p:nvGrpSpPr>
        <p:grpSpPr>
          <a:xfrm>
            <a:off x="4436985" y="2393885"/>
            <a:ext cx="3506088" cy="1089412"/>
            <a:chOff x="4436985" y="2393885"/>
            <a:chExt cx="3506088" cy="1089412"/>
          </a:xfrm>
        </p:grpSpPr>
        <p:sp>
          <p:nvSpPr>
            <p:cNvPr id="5" name="TextBox 4"/>
            <p:cNvSpPr txBox="1"/>
            <p:nvPr/>
          </p:nvSpPr>
          <p:spPr>
            <a:xfrm>
              <a:off x="4436985" y="3113965"/>
              <a:ext cx="3506088" cy="369332"/>
            </a:xfrm>
            <a:prstGeom prst="rect">
              <a:avLst/>
            </a:prstGeom>
            <a:noFill/>
          </p:spPr>
          <p:txBody>
            <a:bodyPr wrap="none" rtlCol="0">
              <a:spAutoFit/>
            </a:bodyPr>
            <a:lstStyle/>
            <a:p>
              <a:r>
                <a:rPr lang="en-US" dirty="0"/>
                <a:t>…messes with climatic variables</a:t>
              </a:r>
            </a:p>
          </p:txBody>
        </p:sp>
        <p:sp>
          <p:nvSpPr>
            <p:cNvPr id="9" name="Freeform 8"/>
            <p:cNvSpPr/>
            <p:nvPr/>
          </p:nvSpPr>
          <p:spPr>
            <a:xfrm>
              <a:off x="5742130" y="2393885"/>
              <a:ext cx="500743" cy="783772"/>
            </a:xfrm>
            <a:custGeom>
              <a:avLst/>
              <a:gdLst>
                <a:gd name="connsiteX0" fmla="*/ 0 w 500743"/>
                <a:gd name="connsiteY0" fmla="*/ 0 h 783772"/>
                <a:gd name="connsiteX1" fmla="*/ 337457 w 500743"/>
                <a:gd name="connsiteY1" fmla="*/ 326572 h 783772"/>
                <a:gd name="connsiteX2" fmla="*/ 500743 w 500743"/>
                <a:gd name="connsiteY2" fmla="*/ 783772 h 783772"/>
              </a:gdLst>
              <a:ahLst/>
              <a:cxnLst>
                <a:cxn ang="0">
                  <a:pos x="connsiteX0" y="connsiteY0"/>
                </a:cxn>
                <a:cxn ang="0">
                  <a:pos x="connsiteX1" y="connsiteY1"/>
                </a:cxn>
                <a:cxn ang="0">
                  <a:pos x="connsiteX2" y="connsiteY2"/>
                </a:cxn>
              </a:cxnLst>
              <a:rect l="l" t="t" r="r" b="b"/>
              <a:pathLst>
                <a:path w="500743" h="783772">
                  <a:moveTo>
                    <a:pt x="0" y="0"/>
                  </a:moveTo>
                  <a:cubicBezTo>
                    <a:pt x="127000" y="97971"/>
                    <a:pt x="254000" y="195943"/>
                    <a:pt x="337457" y="326572"/>
                  </a:cubicBezTo>
                  <a:cubicBezTo>
                    <a:pt x="420914" y="457201"/>
                    <a:pt x="460828" y="620486"/>
                    <a:pt x="500743" y="783772"/>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grpSp>
      <p:grpSp>
        <p:nvGrpSpPr>
          <p:cNvPr id="13" name="Group 12"/>
          <p:cNvGrpSpPr/>
          <p:nvPr/>
        </p:nvGrpSpPr>
        <p:grpSpPr>
          <a:xfrm>
            <a:off x="5337085" y="3500323"/>
            <a:ext cx="3736920" cy="1053802"/>
            <a:chOff x="5337085" y="3500323"/>
            <a:chExt cx="3736920" cy="1053802"/>
          </a:xfrm>
        </p:grpSpPr>
        <p:sp>
          <p:nvSpPr>
            <p:cNvPr id="6" name="TextBox 5"/>
            <p:cNvSpPr txBox="1"/>
            <p:nvPr/>
          </p:nvSpPr>
          <p:spPr>
            <a:xfrm>
              <a:off x="5337085" y="4184793"/>
              <a:ext cx="3736920" cy="369332"/>
            </a:xfrm>
            <a:prstGeom prst="rect">
              <a:avLst/>
            </a:prstGeom>
            <a:noFill/>
          </p:spPr>
          <p:txBody>
            <a:bodyPr wrap="none" rtlCol="0">
              <a:spAutoFit/>
            </a:bodyPr>
            <a:lstStyle/>
            <a:p>
              <a:r>
                <a:rPr lang="en-US" dirty="0"/>
                <a:t>…messes with species and people</a:t>
              </a:r>
            </a:p>
          </p:txBody>
        </p:sp>
        <p:sp>
          <p:nvSpPr>
            <p:cNvPr id="10" name="Freeform 9"/>
            <p:cNvSpPr/>
            <p:nvPr/>
          </p:nvSpPr>
          <p:spPr>
            <a:xfrm>
              <a:off x="6417205" y="3500323"/>
              <a:ext cx="500743" cy="783772"/>
            </a:xfrm>
            <a:custGeom>
              <a:avLst/>
              <a:gdLst>
                <a:gd name="connsiteX0" fmla="*/ 0 w 500743"/>
                <a:gd name="connsiteY0" fmla="*/ 0 h 783772"/>
                <a:gd name="connsiteX1" fmla="*/ 337457 w 500743"/>
                <a:gd name="connsiteY1" fmla="*/ 326572 h 783772"/>
                <a:gd name="connsiteX2" fmla="*/ 500743 w 500743"/>
                <a:gd name="connsiteY2" fmla="*/ 783772 h 783772"/>
              </a:gdLst>
              <a:ahLst/>
              <a:cxnLst>
                <a:cxn ang="0">
                  <a:pos x="connsiteX0" y="connsiteY0"/>
                </a:cxn>
                <a:cxn ang="0">
                  <a:pos x="connsiteX1" y="connsiteY1"/>
                </a:cxn>
                <a:cxn ang="0">
                  <a:pos x="connsiteX2" y="connsiteY2"/>
                </a:cxn>
              </a:cxnLst>
              <a:rect l="l" t="t" r="r" b="b"/>
              <a:pathLst>
                <a:path w="500743" h="783772">
                  <a:moveTo>
                    <a:pt x="0" y="0"/>
                  </a:moveTo>
                  <a:cubicBezTo>
                    <a:pt x="127000" y="97971"/>
                    <a:pt x="254000" y="195943"/>
                    <a:pt x="337457" y="326572"/>
                  </a:cubicBezTo>
                  <a:cubicBezTo>
                    <a:pt x="420914" y="457201"/>
                    <a:pt x="460828" y="620486"/>
                    <a:pt x="500743" y="783772"/>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20016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119" y="413665"/>
            <a:ext cx="438943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6557" y="0"/>
            <a:ext cx="9144000" cy="369332"/>
          </a:xfrm>
          <a:prstGeom prst="rect">
            <a:avLst/>
          </a:prstGeom>
          <a:solidFill>
            <a:schemeClr val="bg1">
              <a:lumMod val="75000"/>
            </a:schemeClr>
          </a:solidFill>
          <a:ln>
            <a:solidFill>
              <a:schemeClr val="bg1">
                <a:lumMod val="75000"/>
              </a:schemeClr>
            </a:solidFill>
          </a:ln>
        </p:spPr>
        <p:txBody>
          <a:bodyPr wrap="square">
            <a:spAutoFit/>
          </a:bodyPr>
          <a:lstStyle/>
          <a:p>
            <a:pPr algn="ctr" fontAlgn="auto">
              <a:spcBef>
                <a:spcPts val="0"/>
              </a:spcBef>
              <a:spcAft>
                <a:spcPts val="0"/>
              </a:spcAft>
              <a:defRPr/>
            </a:pPr>
            <a:r>
              <a:rPr lang="en-US" b="0" dirty="0">
                <a:latin typeface="+mn-lt"/>
                <a:cs typeface="+mn-cs"/>
              </a:rPr>
              <a:t>So what is happening?</a:t>
            </a:r>
          </a:p>
        </p:txBody>
      </p:sp>
      <p:grpSp>
        <p:nvGrpSpPr>
          <p:cNvPr id="8" name="Group 7"/>
          <p:cNvGrpSpPr/>
          <p:nvPr/>
        </p:nvGrpSpPr>
        <p:grpSpPr>
          <a:xfrm>
            <a:off x="3514484" y="567539"/>
            <a:ext cx="2835315" cy="1374519"/>
            <a:chOff x="5517105" y="2506809"/>
            <a:chExt cx="2835315" cy="1374519"/>
          </a:xfrm>
        </p:grpSpPr>
        <p:sp>
          <p:nvSpPr>
            <p:cNvPr id="4" name="TextBox 3"/>
            <p:cNvSpPr txBox="1"/>
            <p:nvPr/>
          </p:nvSpPr>
          <p:spPr>
            <a:xfrm>
              <a:off x="6642230" y="2506809"/>
              <a:ext cx="1710190" cy="646331"/>
            </a:xfrm>
            <a:prstGeom prst="rect">
              <a:avLst/>
            </a:prstGeom>
            <a:noFill/>
          </p:spPr>
          <p:txBody>
            <a:bodyPr wrap="square" rtlCol="0">
              <a:spAutoFit/>
            </a:bodyPr>
            <a:lstStyle/>
            <a:p>
              <a:r>
                <a:rPr lang="en-US" b="1" dirty="0">
                  <a:solidFill>
                    <a:srgbClr val="FF0000"/>
                  </a:solidFill>
                </a:rPr>
                <a:t>Temperature is increasing</a:t>
              </a:r>
              <a:endParaRPr lang="en-CA" b="1" dirty="0">
                <a:solidFill>
                  <a:srgbClr val="FF0000"/>
                </a:solidFill>
              </a:endParaRPr>
            </a:p>
          </p:txBody>
        </p:sp>
        <p:cxnSp>
          <p:nvCxnSpPr>
            <p:cNvPr id="6" name="Straight Arrow Connector 5"/>
            <p:cNvCxnSpPr/>
            <p:nvPr/>
          </p:nvCxnSpPr>
          <p:spPr>
            <a:xfrm flipV="1">
              <a:off x="5517105" y="2978950"/>
              <a:ext cx="1125125" cy="90237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546775" y="2732729"/>
            <a:ext cx="3578000" cy="1806130"/>
            <a:chOff x="2546775" y="2732729"/>
            <a:chExt cx="3578000" cy="180613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775" y="2953776"/>
              <a:ext cx="3577999" cy="158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46775" y="2732729"/>
              <a:ext cx="3578000" cy="246221"/>
            </a:xfrm>
            <a:prstGeom prst="rect">
              <a:avLst/>
            </a:prstGeom>
            <a:solidFill>
              <a:schemeClr val="bg2">
                <a:lumMod val="75000"/>
              </a:schemeClr>
            </a:solidFill>
          </p:spPr>
          <p:txBody>
            <a:bodyPr wrap="square">
              <a:spAutoFit/>
            </a:bodyPr>
            <a:lstStyle/>
            <a:p>
              <a:pPr algn="ctr"/>
              <a:r>
                <a:rPr lang="en-CA" sz="1000" dirty="0" err="1"/>
                <a:t>Utha</a:t>
              </a:r>
              <a:r>
                <a:rPr lang="en-CA" sz="1000" dirty="0"/>
                <a:t> (</a:t>
              </a:r>
              <a:r>
                <a:rPr lang="en-CA" sz="800" dirty="0"/>
                <a:t>Harris &amp; Chapman, Science 2009)</a:t>
              </a:r>
            </a:p>
          </p:txBody>
        </p:sp>
      </p:grpSp>
      <p:grpSp>
        <p:nvGrpSpPr>
          <p:cNvPr id="9" name="Group 8"/>
          <p:cNvGrpSpPr/>
          <p:nvPr/>
        </p:nvGrpSpPr>
        <p:grpSpPr>
          <a:xfrm>
            <a:off x="4752020" y="4697495"/>
            <a:ext cx="4198249" cy="2036819"/>
            <a:chOff x="4752020" y="4697495"/>
            <a:chExt cx="4198249" cy="2036819"/>
          </a:xfrm>
        </p:grpSpPr>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020" y="4908338"/>
              <a:ext cx="4198248" cy="1825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752021" y="4697495"/>
              <a:ext cx="4198248" cy="246221"/>
            </a:xfrm>
            <a:prstGeom prst="rect">
              <a:avLst/>
            </a:prstGeom>
            <a:solidFill>
              <a:schemeClr val="bg2">
                <a:lumMod val="75000"/>
              </a:schemeClr>
            </a:solidFill>
          </p:spPr>
          <p:txBody>
            <a:bodyPr wrap="square">
              <a:spAutoFit/>
            </a:bodyPr>
            <a:lstStyle/>
            <a:p>
              <a:pPr algn="ctr"/>
              <a:r>
                <a:rPr lang="en-CA" sz="1000" dirty="0"/>
                <a:t>Europe (</a:t>
              </a:r>
              <a:r>
                <a:rPr lang="en-CA" sz="800" dirty="0" err="1"/>
                <a:t>Büntgen</a:t>
              </a:r>
              <a:r>
                <a:rPr lang="en-CA" sz="800" dirty="0"/>
                <a:t> et al., Science 2011)</a:t>
              </a:r>
            </a:p>
          </p:txBody>
        </p:sp>
      </p:grpSp>
    </p:spTree>
    <p:extLst>
      <p:ext uri="{BB962C8B-B14F-4D97-AF65-F5344CB8AC3E}">
        <p14:creationId xmlns:p14="http://schemas.microsoft.com/office/powerpoint/2010/main" val="280429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57200"/>
            <a:ext cx="9144000" cy="346075"/>
          </a:xfrm>
          <a:prstGeom prst="rect">
            <a:avLst/>
          </a:prstGeom>
          <a:solidFill>
            <a:schemeClr val="bg1">
              <a:lumMod val="75000"/>
            </a:schemeClr>
          </a:solidFill>
          <a:ln>
            <a:solidFill>
              <a:schemeClr val="bg1">
                <a:lumMod val="75000"/>
              </a:schemeClr>
            </a:solidFill>
          </a:ln>
        </p:spPr>
        <p:txBody>
          <a:bodyPr>
            <a:spAutoFit/>
          </a:bodyPr>
          <a:lstStyle/>
          <a:p>
            <a:pPr algn="ctr" fontAlgn="auto">
              <a:spcBef>
                <a:spcPts val="0"/>
              </a:spcBef>
              <a:spcAft>
                <a:spcPts val="0"/>
              </a:spcAft>
              <a:defRPr/>
            </a:pPr>
            <a:r>
              <a:rPr lang="en-US" sz="1600" dirty="0">
                <a:latin typeface="Calibri" pitchFamily="34" charset="0"/>
                <a:cs typeface="+mn-cs"/>
              </a:rPr>
              <a:t>…and it happening everywhere…</a:t>
            </a:r>
          </a:p>
        </p:txBody>
      </p:sp>
    </p:spTree>
    <p:extLst>
      <p:ext uri="{BB962C8B-B14F-4D97-AF65-F5344CB8AC3E}">
        <p14:creationId xmlns:p14="http://schemas.microsoft.com/office/powerpoint/2010/main" val="3333695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86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852488"/>
            <a:ext cx="90678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7342" y="25051"/>
            <a:ext cx="2292038" cy="369332"/>
          </a:xfrm>
          <a:prstGeom prst="rect">
            <a:avLst/>
          </a:prstGeom>
          <a:noFill/>
        </p:spPr>
        <p:txBody>
          <a:bodyPr wrap="none" rtlCol="0">
            <a:spAutoFit/>
          </a:bodyPr>
          <a:lstStyle/>
          <a:p>
            <a:r>
              <a:rPr lang="en-US" b="1" dirty="0">
                <a:solidFill>
                  <a:srgbClr val="FFFF00"/>
                </a:solidFill>
              </a:rPr>
              <a:t>The Earth’s climate</a:t>
            </a:r>
            <a:endParaRPr lang="en-CA" b="1" dirty="0">
              <a:solidFill>
                <a:srgbClr val="FFFF00"/>
              </a:solidFill>
            </a:endParaRPr>
          </a:p>
        </p:txBody>
      </p:sp>
      <p:cxnSp>
        <p:nvCxnSpPr>
          <p:cNvPr id="4" name="Straight Connector 3"/>
          <p:cNvCxnSpPr/>
          <p:nvPr/>
        </p:nvCxnSpPr>
        <p:spPr>
          <a:xfrm>
            <a:off x="746575" y="1313765"/>
            <a:ext cx="0" cy="351039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 idx="2"/>
          </p:cNvCxnSpPr>
          <p:nvPr/>
        </p:nvCxnSpPr>
        <p:spPr>
          <a:xfrm flipH="1">
            <a:off x="431540" y="1509842"/>
            <a:ext cx="1092578" cy="3250401"/>
          </a:xfrm>
          <a:prstGeom prst="line">
            <a:avLst/>
          </a:prstGeom>
          <a:ln w="57150">
            <a:solidFill>
              <a:srgbClr val="FFFF0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618" name="Group 68617"/>
          <p:cNvGrpSpPr/>
          <p:nvPr/>
        </p:nvGrpSpPr>
        <p:grpSpPr>
          <a:xfrm>
            <a:off x="746575" y="1002796"/>
            <a:ext cx="931462" cy="605969"/>
            <a:chOff x="746575" y="1002796"/>
            <a:chExt cx="931462" cy="605969"/>
          </a:xfrm>
        </p:grpSpPr>
        <p:sp>
          <p:nvSpPr>
            <p:cNvPr id="8" name="Freeform 7"/>
            <p:cNvSpPr/>
            <p:nvPr/>
          </p:nvSpPr>
          <p:spPr>
            <a:xfrm rot="20729937">
              <a:off x="746575" y="1223755"/>
              <a:ext cx="741145" cy="385010"/>
            </a:xfrm>
            <a:custGeom>
              <a:avLst/>
              <a:gdLst>
                <a:gd name="connsiteX0" fmla="*/ 0 w 741145"/>
                <a:gd name="connsiteY0" fmla="*/ 0 h 385010"/>
                <a:gd name="connsiteX1" fmla="*/ 462012 w 741145"/>
                <a:gd name="connsiteY1" fmla="*/ 134754 h 385010"/>
                <a:gd name="connsiteX2" fmla="*/ 741145 w 741145"/>
                <a:gd name="connsiteY2" fmla="*/ 385010 h 385010"/>
              </a:gdLst>
              <a:ahLst/>
              <a:cxnLst>
                <a:cxn ang="0">
                  <a:pos x="connsiteX0" y="connsiteY0"/>
                </a:cxn>
                <a:cxn ang="0">
                  <a:pos x="connsiteX1" y="connsiteY1"/>
                </a:cxn>
                <a:cxn ang="0">
                  <a:pos x="connsiteX2" y="connsiteY2"/>
                </a:cxn>
              </a:cxnLst>
              <a:rect l="l" t="t" r="r" b="b"/>
              <a:pathLst>
                <a:path w="741145" h="385010">
                  <a:moveTo>
                    <a:pt x="0" y="0"/>
                  </a:moveTo>
                  <a:cubicBezTo>
                    <a:pt x="169244" y="35293"/>
                    <a:pt x="338488" y="70586"/>
                    <a:pt x="462012" y="134754"/>
                  </a:cubicBezTo>
                  <a:cubicBezTo>
                    <a:pt x="585536" y="198922"/>
                    <a:pt x="663340" y="291966"/>
                    <a:pt x="741145" y="385010"/>
                  </a:cubicBezTo>
                </a:path>
              </a:pathLst>
            </a:custGeom>
            <a:noFill/>
            <a:ln w="5715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p:nvSpPr>
          <p:spPr>
            <a:xfrm rot="363418">
              <a:off x="748231" y="1002796"/>
              <a:ext cx="929806" cy="307777"/>
            </a:xfrm>
            <a:prstGeom prst="rect">
              <a:avLst/>
            </a:prstGeom>
            <a:noFill/>
          </p:spPr>
          <p:txBody>
            <a:bodyPr wrap="none" rtlCol="0">
              <a:spAutoFit/>
            </a:bodyPr>
            <a:lstStyle/>
            <a:p>
              <a:r>
                <a:rPr lang="en-US" sz="1400" dirty="0">
                  <a:solidFill>
                    <a:srgbClr val="FFFF00"/>
                  </a:solidFill>
                </a:rPr>
                <a:t>Tilt: 23.4º</a:t>
              </a:r>
              <a:endParaRPr lang="en-CA" sz="1400" dirty="0">
                <a:solidFill>
                  <a:srgbClr val="FFFF00"/>
                </a:solidFill>
              </a:endParaRPr>
            </a:p>
          </p:txBody>
        </p:sp>
      </p:grpSp>
      <p:sp>
        <p:nvSpPr>
          <p:cNvPr id="13" name="Rectangle 12"/>
          <p:cNvSpPr/>
          <p:nvPr/>
        </p:nvSpPr>
        <p:spPr>
          <a:xfrm>
            <a:off x="191815" y="735958"/>
            <a:ext cx="3020379" cy="307777"/>
          </a:xfrm>
          <a:prstGeom prst="rect">
            <a:avLst/>
          </a:prstGeom>
        </p:spPr>
        <p:txBody>
          <a:bodyPr wrap="none">
            <a:spAutoFit/>
          </a:bodyPr>
          <a:lstStyle/>
          <a:p>
            <a:r>
              <a:rPr lang="en-CA" sz="1400" b="1" dirty="0">
                <a:solidFill>
                  <a:schemeClr val="bg1"/>
                </a:solidFill>
              </a:rPr>
              <a:t>22.1º and 24.5º every 41,000-year </a:t>
            </a:r>
          </a:p>
        </p:txBody>
      </p:sp>
      <p:sp>
        <p:nvSpPr>
          <p:cNvPr id="14" name="Rectangle 13"/>
          <p:cNvSpPr/>
          <p:nvPr/>
        </p:nvSpPr>
        <p:spPr>
          <a:xfrm>
            <a:off x="2361229" y="7264"/>
            <a:ext cx="2351926" cy="369332"/>
          </a:xfrm>
          <a:prstGeom prst="rect">
            <a:avLst/>
          </a:prstGeom>
        </p:spPr>
        <p:txBody>
          <a:bodyPr wrap="none">
            <a:spAutoFit/>
          </a:bodyPr>
          <a:lstStyle/>
          <a:p>
            <a:r>
              <a:rPr lang="en-CA" b="1" dirty="0" err="1">
                <a:solidFill>
                  <a:schemeClr val="bg1"/>
                </a:solidFill>
              </a:rPr>
              <a:t>Milankovitch</a:t>
            </a:r>
            <a:r>
              <a:rPr lang="en-CA" b="1" dirty="0">
                <a:solidFill>
                  <a:schemeClr val="bg1"/>
                </a:solidFill>
              </a:rPr>
              <a:t> cycles</a:t>
            </a:r>
          </a:p>
        </p:txBody>
      </p:sp>
      <p:sp>
        <p:nvSpPr>
          <p:cNvPr id="15" name="Rectangle 14"/>
          <p:cNvSpPr/>
          <p:nvPr/>
        </p:nvSpPr>
        <p:spPr>
          <a:xfrm>
            <a:off x="47342" y="6296833"/>
            <a:ext cx="9049316" cy="307777"/>
          </a:xfrm>
          <a:prstGeom prst="rect">
            <a:avLst/>
          </a:prstGeom>
        </p:spPr>
        <p:txBody>
          <a:bodyPr wrap="square">
            <a:spAutoFit/>
          </a:bodyPr>
          <a:lstStyle/>
          <a:p>
            <a:r>
              <a:rPr lang="en-CA" sz="1400" dirty="0">
                <a:solidFill>
                  <a:schemeClr val="bg1"/>
                </a:solidFill>
              </a:rPr>
              <a:t>Hays et al. “</a:t>
            </a:r>
            <a:r>
              <a:rPr lang="en-CA" sz="1400" i="1" dirty="0">
                <a:solidFill>
                  <a:schemeClr val="bg1"/>
                </a:solidFill>
              </a:rPr>
              <a:t>Variations in the Earth's Orbit: Pacemaker of the Ice Ages”.</a:t>
            </a:r>
            <a:r>
              <a:rPr lang="en-CA" sz="1400" dirty="0">
                <a:solidFill>
                  <a:schemeClr val="bg1"/>
                </a:solidFill>
              </a:rPr>
              <a:t> Science (1976)</a:t>
            </a:r>
          </a:p>
        </p:txBody>
      </p:sp>
      <p:grpSp>
        <p:nvGrpSpPr>
          <p:cNvPr id="68615" name="Group 68614"/>
          <p:cNvGrpSpPr/>
          <p:nvPr/>
        </p:nvGrpSpPr>
        <p:grpSpPr>
          <a:xfrm>
            <a:off x="2749297" y="2168860"/>
            <a:ext cx="4365298" cy="2835315"/>
            <a:chOff x="2749297" y="2168860"/>
            <a:chExt cx="4365298" cy="2835315"/>
          </a:xfrm>
        </p:grpSpPr>
        <p:sp>
          <p:nvSpPr>
            <p:cNvPr id="16" name="Oval 15"/>
            <p:cNvSpPr/>
            <p:nvPr/>
          </p:nvSpPr>
          <p:spPr>
            <a:xfrm>
              <a:off x="2749297" y="2168860"/>
              <a:ext cx="4365298" cy="2835315"/>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p:cNvCxnSpPr/>
            <p:nvPr/>
          </p:nvCxnSpPr>
          <p:spPr>
            <a:xfrm>
              <a:off x="2749297" y="3417750"/>
              <a:ext cx="45005" cy="461247"/>
            </a:xfrm>
            <a:prstGeom prst="straightConnector1">
              <a:avLst/>
            </a:prstGeom>
            <a:ln w="76200">
              <a:solidFill>
                <a:srgbClr val="FFFF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6"/>
            </p:cNvCxnSpPr>
            <p:nvPr/>
          </p:nvCxnSpPr>
          <p:spPr>
            <a:xfrm flipH="1" flipV="1">
              <a:off x="7069777" y="3248982"/>
              <a:ext cx="44818" cy="337536"/>
            </a:xfrm>
            <a:prstGeom prst="straightConnector1">
              <a:avLst/>
            </a:prstGeom>
            <a:ln w="76200">
              <a:solidFill>
                <a:srgbClr val="FFFF00"/>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a:off x="5642814" y="1834952"/>
            <a:ext cx="1648208" cy="307777"/>
          </a:xfrm>
          <a:prstGeom prst="rect">
            <a:avLst/>
          </a:prstGeom>
        </p:spPr>
        <p:txBody>
          <a:bodyPr wrap="none">
            <a:spAutoFit/>
          </a:bodyPr>
          <a:lstStyle/>
          <a:p>
            <a:r>
              <a:rPr lang="en-CA" sz="1400" dirty="0">
                <a:solidFill>
                  <a:srgbClr val="FFFF00"/>
                </a:solidFill>
              </a:rPr>
              <a:t>Eccentricity: 0.017</a:t>
            </a:r>
          </a:p>
        </p:txBody>
      </p:sp>
      <p:sp>
        <p:nvSpPr>
          <p:cNvPr id="26" name="Rectangle 25"/>
          <p:cNvSpPr/>
          <p:nvPr/>
        </p:nvSpPr>
        <p:spPr>
          <a:xfrm>
            <a:off x="5075473" y="1339282"/>
            <a:ext cx="2215549" cy="523220"/>
          </a:xfrm>
          <a:prstGeom prst="rect">
            <a:avLst/>
          </a:prstGeom>
        </p:spPr>
        <p:txBody>
          <a:bodyPr wrap="square">
            <a:spAutoFit/>
          </a:bodyPr>
          <a:lstStyle/>
          <a:p>
            <a:pPr algn="r"/>
            <a:r>
              <a:rPr lang="en-CA" sz="1400" b="1" dirty="0">
                <a:solidFill>
                  <a:schemeClr val="bg1"/>
                </a:solidFill>
              </a:rPr>
              <a:t>0.005 and 0.058 every 413,000 years</a:t>
            </a:r>
          </a:p>
        </p:txBody>
      </p:sp>
      <p:grpSp>
        <p:nvGrpSpPr>
          <p:cNvPr id="68621" name="Group 68620"/>
          <p:cNvGrpSpPr/>
          <p:nvPr/>
        </p:nvGrpSpPr>
        <p:grpSpPr>
          <a:xfrm rot="2204893">
            <a:off x="7290898" y="-34492"/>
            <a:ext cx="1889543" cy="891591"/>
            <a:chOff x="7189177" y="454728"/>
            <a:chExt cx="1889543" cy="891591"/>
          </a:xfrm>
        </p:grpSpPr>
        <p:pic>
          <p:nvPicPr>
            <p:cNvPr id="68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78686">
              <a:off x="7189177" y="550330"/>
              <a:ext cx="1889543" cy="79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09" name="Rectangle 68608"/>
            <p:cNvSpPr/>
            <p:nvPr/>
          </p:nvSpPr>
          <p:spPr>
            <a:xfrm>
              <a:off x="7677345" y="908720"/>
              <a:ext cx="607859" cy="261610"/>
            </a:xfrm>
            <a:prstGeom prst="rect">
              <a:avLst/>
            </a:prstGeom>
          </p:spPr>
          <p:txBody>
            <a:bodyPr wrap="none">
              <a:spAutoFit/>
            </a:bodyPr>
            <a:lstStyle/>
            <a:p>
              <a:r>
                <a:rPr lang="en-CA" sz="1100" dirty="0">
                  <a:solidFill>
                    <a:schemeClr val="bg1"/>
                  </a:solidFill>
                </a:rPr>
                <a:t>Jupiter</a:t>
              </a:r>
            </a:p>
          </p:txBody>
        </p:sp>
        <p:sp>
          <p:nvSpPr>
            <p:cNvPr id="37" name="Rectangle 36"/>
            <p:cNvSpPr/>
            <p:nvPr/>
          </p:nvSpPr>
          <p:spPr>
            <a:xfrm>
              <a:off x="8301383" y="454728"/>
              <a:ext cx="607859" cy="261610"/>
            </a:xfrm>
            <a:prstGeom prst="rect">
              <a:avLst/>
            </a:prstGeom>
          </p:spPr>
          <p:txBody>
            <a:bodyPr wrap="none">
              <a:spAutoFit/>
            </a:bodyPr>
            <a:lstStyle/>
            <a:p>
              <a:r>
                <a:rPr lang="en-CA" sz="1100" dirty="0">
                  <a:solidFill>
                    <a:schemeClr val="bg1"/>
                  </a:solidFill>
                </a:rPr>
                <a:t>Saturn</a:t>
              </a:r>
            </a:p>
          </p:txBody>
        </p:sp>
      </p:grpSp>
      <p:sp>
        <p:nvSpPr>
          <p:cNvPr id="68617" name="Rectangle 68616"/>
          <p:cNvSpPr/>
          <p:nvPr/>
        </p:nvSpPr>
        <p:spPr>
          <a:xfrm>
            <a:off x="2006715" y="735958"/>
            <a:ext cx="1066865" cy="3035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p:cNvSpPr/>
          <p:nvPr/>
        </p:nvSpPr>
        <p:spPr>
          <a:xfrm>
            <a:off x="5999776" y="1600893"/>
            <a:ext cx="1291246" cy="234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8631" name="Group 68630"/>
          <p:cNvGrpSpPr/>
          <p:nvPr/>
        </p:nvGrpSpPr>
        <p:grpSpPr>
          <a:xfrm>
            <a:off x="8133948" y="1935325"/>
            <a:ext cx="471364" cy="1477862"/>
            <a:chOff x="8133948" y="1935325"/>
            <a:chExt cx="471364" cy="1477862"/>
          </a:xfrm>
        </p:grpSpPr>
        <p:cxnSp>
          <p:nvCxnSpPr>
            <p:cNvPr id="52" name="Straight Connector 51"/>
            <p:cNvCxnSpPr/>
            <p:nvPr/>
          </p:nvCxnSpPr>
          <p:spPr>
            <a:xfrm flipH="1">
              <a:off x="8487436" y="1935325"/>
              <a:ext cx="117876" cy="368550"/>
            </a:xfrm>
            <a:prstGeom prst="line">
              <a:avLst/>
            </a:prstGeom>
            <a:ln w="57150">
              <a:solidFill>
                <a:srgbClr val="FFFF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8133948" y="3044637"/>
              <a:ext cx="117876" cy="368550"/>
            </a:xfrm>
            <a:prstGeom prst="line">
              <a:avLst/>
            </a:prstGeom>
            <a:ln w="57150">
              <a:solidFill>
                <a:srgbClr val="FFFF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629" name="Oval 68628"/>
          <p:cNvSpPr/>
          <p:nvPr/>
        </p:nvSpPr>
        <p:spPr>
          <a:xfrm rot="772693">
            <a:off x="8593061" y="1892130"/>
            <a:ext cx="512665" cy="2488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630" name="Rectangle 68629"/>
          <p:cNvSpPr/>
          <p:nvPr/>
        </p:nvSpPr>
        <p:spPr>
          <a:xfrm>
            <a:off x="7333008" y="1564034"/>
            <a:ext cx="1936749" cy="307777"/>
          </a:xfrm>
          <a:prstGeom prst="rect">
            <a:avLst/>
          </a:prstGeom>
        </p:spPr>
        <p:txBody>
          <a:bodyPr wrap="none">
            <a:spAutoFit/>
          </a:bodyPr>
          <a:lstStyle/>
          <a:p>
            <a:r>
              <a:rPr lang="en-CA" sz="1400" dirty="0">
                <a:solidFill>
                  <a:srgbClr val="FFFF00"/>
                </a:solidFill>
              </a:rPr>
              <a:t>Axial precession: 0.01</a:t>
            </a:r>
          </a:p>
        </p:txBody>
      </p:sp>
      <p:sp>
        <p:nvSpPr>
          <p:cNvPr id="61" name="Rectangle 60"/>
          <p:cNvSpPr/>
          <p:nvPr/>
        </p:nvSpPr>
        <p:spPr>
          <a:xfrm>
            <a:off x="7497325" y="1052155"/>
            <a:ext cx="1599333" cy="523220"/>
          </a:xfrm>
          <a:prstGeom prst="rect">
            <a:avLst/>
          </a:prstGeom>
        </p:spPr>
        <p:txBody>
          <a:bodyPr wrap="square">
            <a:spAutoFit/>
          </a:bodyPr>
          <a:lstStyle/>
          <a:p>
            <a:pPr algn="r"/>
            <a:r>
              <a:rPr lang="en-CA" sz="1400" b="1" dirty="0">
                <a:solidFill>
                  <a:schemeClr val="bg1"/>
                </a:solidFill>
              </a:rPr>
              <a:t>0 and 0.05 every 26,000 years</a:t>
            </a:r>
          </a:p>
        </p:txBody>
      </p:sp>
      <p:grpSp>
        <p:nvGrpSpPr>
          <p:cNvPr id="68632" name="Group 68631"/>
          <p:cNvGrpSpPr/>
          <p:nvPr/>
        </p:nvGrpSpPr>
        <p:grpSpPr>
          <a:xfrm>
            <a:off x="3118585" y="144605"/>
            <a:ext cx="4789766" cy="1300306"/>
            <a:chOff x="3118585" y="144605"/>
            <a:chExt cx="4789766" cy="1300306"/>
          </a:xfrm>
        </p:grpSpPr>
        <p:sp>
          <p:nvSpPr>
            <p:cNvPr id="68616" name="Freeform 68615"/>
            <p:cNvSpPr/>
            <p:nvPr/>
          </p:nvSpPr>
          <p:spPr>
            <a:xfrm flipV="1">
              <a:off x="3118585" y="454728"/>
              <a:ext cx="2353515" cy="417110"/>
            </a:xfrm>
            <a:custGeom>
              <a:avLst/>
              <a:gdLst>
                <a:gd name="connsiteX0" fmla="*/ 0 w 2723950"/>
                <a:gd name="connsiteY0" fmla="*/ 0 h 779647"/>
                <a:gd name="connsiteX1" fmla="*/ 1780674 w 2723950"/>
                <a:gd name="connsiteY1" fmla="*/ 288758 h 779647"/>
                <a:gd name="connsiteX2" fmla="*/ 2723950 w 2723950"/>
                <a:gd name="connsiteY2" fmla="*/ 779647 h 779647"/>
                <a:gd name="connsiteX0" fmla="*/ 0 w 2723950"/>
                <a:gd name="connsiteY0" fmla="*/ 13512 h 793159"/>
                <a:gd name="connsiteX1" fmla="*/ 1578543 w 2723950"/>
                <a:gd name="connsiteY1" fmla="*/ 50245 h 793159"/>
                <a:gd name="connsiteX2" fmla="*/ 2723950 w 2723950"/>
                <a:gd name="connsiteY2" fmla="*/ 793159 h 793159"/>
                <a:gd name="connsiteX0" fmla="*/ 0 w 2723950"/>
                <a:gd name="connsiteY0" fmla="*/ 33117 h 812764"/>
                <a:gd name="connsiteX1" fmla="*/ 1578543 w 2723950"/>
                <a:gd name="connsiteY1" fmla="*/ 69850 h 812764"/>
                <a:gd name="connsiteX2" fmla="*/ 2723950 w 2723950"/>
                <a:gd name="connsiteY2" fmla="*/ 812764 h 812764"/>
                <a:gd name="connsiteX0" fmla="*/ 0 w 2723950"/>
                <a:gd name="connsiteY0" fmla="*/ 33119 h 812766"/>
                <a:gd name="connsiteX1" fmla="*/ 1578543 w 2723950"/>
                <a:gd name="connsiteY1" fmla="*/ 69852 h 812766"/>
                <a:gd name="connsiteX2" fmla="*/ 2723950 w 2723950"/>
                <a:gd name="connsiteY2" fmla="*/ 812766 h 812766"/>
                <a:gd name="connsiteX0" fmla="*/ 0 w 2723950"/>
                <a:gd name="connsiteY0" fmla="*/ 56803 h 836450"/>
                <a:gd name="connsiteX1" fmla="*/ 1443790 w 2723950"/>
                <a:gd name="connsiteY1" fmla="*/ 63885 h 836450"/>
                <a:gd name="connsiteX2" fmla="*/ 2723950 w 2723950"/>
                <a:gd name="connsiteY2" fmla="*/ 836450 h 836450"/>
              </a:gdLst>
              <a:ahLst/>
              <a:cxnLst>
                <a:cxn ang="0">
                  <a:pos x="connsiteX0" y="connsiteY0"/>
                </a:cxn>
                <a:cxn ang="0">
                  <a:pos x="connsiteX1" y="connsiteY1"/>
                </a:cxn>
                <a:cxn ang="0">
                  <a:pos x="connsiteX2" y="connsiteY2"/>
                </a:cxn>
              </a:cxnLst>
              <a:rect l="l" t="t" r="r" b="b"/>
              <a:pathLst>
                <a:path w="2723950" h="836450">
                  <a:moveTo>
                    <a:pt x="0" y="56803"/>
                  </a:moveTo>
                  <a:cubicBezTo>
                    <a:pt x="663341" y="136211"/>
                    <a:pt x="710667" y="-110530"/>
                    <a:pt x="1443790" y="63885"/>
                  </a:cubicBezTo>
                  <a:cubicBezTo>
                    <a:pt x="2176913" y="238300"/>
                    <a:pt x="2479307" y="655976"/>
                    <a:pt x="2723950" y="836450"/>
                  </a:cubicBezTo>
                </a:path>
              </a:pathLst>
            </a:custGeom>
            <a:noFill/>
            <a:ln w="7620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613" name="TextBox 68612"/>
            <p:cNvSpPr txBox="1"/>
            <p:nvPr/>
          </p:nvSpPr>
          <p:spPr>
            <a:xfrm>
              <a:off x="5390222" y="144605"/>
              <a:ext cx="1278940" cy="369332"/>
            </a:xfrm>
            <a:prstGeom prst="rect">
              <a:avLst/>
            </a:prstGeom>
            <a:noFill/>
          </p:spPr>
          <p:txBody>
            <a:bodyPr wrap="none" rtlCol="0">
              <a:spAutoFit/>
            </a:bodyPr>
            <a:lstStyle/>
            <a:p>
              <a:r>
                <a:rPr lang="en-US" b="1" dirty="0">
                  <a:solidFill>
                    <a:schemeClr val="bg2">
                      <a:lumMod val="90000"/>
                    </a:schemeClr>
                  </a:solidFill>
                </a:rPr>
                <a:t>ICE AGES</a:t>
              </a:r>
              <a:endParaRPr lang="en-CA" b="1" dirty="0">
                <a:solidFill>
                  <a:schemeClr val="bg2">
                    <a:lumMod val="90000"/>
                  </a:schemeClr>
                </a:solidFill>
              </a:endParaRPr>
            </a:p>
          </p:txBody>
        </p:sp>
        <p:sp>
          <p:nvSpPr>
            <p:cNvPr id="62" name="Freeform 61"/>
            <p:cNvSpPr/>
            <p:nvPr/>
          </p:nvSpPr>
          <p:spPr>
            <a:xfrm flipH="1" flipV="1">
              <a:off x="6501330" y="445101"/>
              <a:ext cx="1407021" cy="999810"/>
            </a:xfrm>
            <a:custGeom>
              <a:avLst/>
              <a:gdLst>
                <a:gd name="connsiteX0" fmla="*/ 0 w 2723950"/>
                <a:gd name="connsiteY0" fmla="*/ 0 h 779647"/>
                <a:gd name="connsiteX1" fmla="*/ 1780674 w 2723950"/>
                <a:gd name="connsiteY1" fmla="*/ 288758 h 779647"/>
                <a:gd name="connsiteX2" fmla="*/ 2723950 w 2723950"/>
                <a:gd name="connsiteY2" fmla="*/ 779647 h 779647"/>
                <a:gd name="connsiteX0" fmla="*/ 0 w 2723950"/>
                <a:gd name="connsiteY0" fmla="*/ 13512 h 793159"/>
                <a:gd name="connsiteX1" fmla="*/ 1578543 w 2723950"/>
                <a:gd name="connsiteY1" fmla="*/ 50245 h 793159"/>
                <a:gd name="connsiteX2" fmla="*/ 2723950 w 2723950"/>
                <a:gd name="connsiteY2" fmla="*/ 793159 h 793159"/>
                <a:gd name="connsiteX0" fmla="*/ 0 w 2723950"/>
                <a:gd name="connsiteY0" fmla="*/ 33117 h 812764"/>
                <a:gd name="connsiteX1" fmla="*/ 1578543 w 2723950"/>
                <a:gd name="connsiteY1" fmla="*/ 69850 h 812764"/>
                <a:gd name="connsiteX2" fmla="*/ 2723950 w 2723950"/>
                <a:gd name="connsiteY2" fmla="*/ 812764 h 812764"/>
                <a:gd name="connsiteX0" fmla="*/ 0 w 2723950"/>
                <a:gd name="connsiteY0" fmla="*/ 33119 h 812766"/>
                <a:gd name="connsiteX1" fmla="*/ 1578543 w 2723950"/>
                <a:gd name="connsiteY1" fmla="*/ 69852 h 812766"/>
                <a:gd name="connsiteX2" fmla="*/ 2723950 w 2723950"/>
                <a:gd name="connsiteY2" fmla="*/ 812766 h 812766"/>
                <a:gd name="connsiteX0" fmla="*/ 0 w 2723950"/>
                <a:gd name="connsiteY0" fmla="*/ 56803 h 836450"/>
                <a:gd name="connsiteX1" fmla="*/ 1443790 w 2723950"/>
                <a:gd name="connsiteY1" fmla="*/ 63885 h 836450"/>
                <a:gd name="connsiteX2" fmla="*/ 2723950 w 2723950"/>
                <a:gd name="connsiteY2" fmla="*/ 836450 h 836450"/>
                <a:gd name="connsiteX0" fmla="*/ 0 w 2723950"/>
                <a:gd name="connsiteY0" fmla="*/ 0 h 779647"/>
                <a:gd name="connsiteX1" fmla="*/ 1396052 w 2723950"/>
                <a:gd name="connsiteY1" fmla="*/ 256034 h 779647"/>
                <a:gd name="connsiteX2" fmla="*/ 2723950 w 2723950"/>
                <a:gd name="connsiteY2" fmla="*/ 779647 h 779647"/>
                <a:gd name="connsiteX0" fmla="*/ 0 w 1944224"/>
                <a:gd name="connsiteY0" fmla="*/ 0 h 786375"/>
                <a:gd name="connsiteX1" fmla="*/ 1396052 w 1944224"/>
                <a:gd name="connsiteY1" fmla="*/ 256034 h 786375"/>
                <a:gd name="connsiteX2" fmla="*/ 1944224 w 1944224"/>
                <a:gd name="connsiteY2" fmla="*/ 786375 h 786375"/>
                <a:gd name="connsiteX0" fmla="*/ 0 w 1944224"/>
                <a:gd name="connsiteY0" fmla="*/ 0 h 786375"/>
                <a:gd name="connsiteX1" fmla="*/ 1396052 w 1944224"/>
                <a:gd name="connsiteY1" fmla="*/ 256034 h 786375"/>
                <a:gd name="connsiteX2" fmla="*/ 1944224 w 1944224"/>
                <a:gd name="connsiteY2" fmla="*/ 786375 h 786375"/>
                <a:gd name="connsiteX0" fmla="*/ 0 w 2326130"/>
                <a:gd name="connsiteY0" fmla="*/ 0 h 698905"/>
                <a:gd name="connsiteX1" fmla="*/ 1777958 w 2326130"/>
                <a:gd name="connsiteY1" fmla="*/ 168564 h 698905"/>
                <a:gd name="connsiteX2" fmla="*/ 2326130 w 2326130"/>
                <a:gd name="connsiteY2" fmla="*/ 698905 h 698905"/>
                <a:gd name="connsiteX0" fmla="*/ 0 w 2326130"/>
                <a:gd name="connsiteY0" fmla="*/ 0 h 698905"/>
                <a:gd name="connsiteX1" fmla="*/ 1539267 w 2326130"/>
                <a:gd name="connsiteY1" fmla="*/ 182020 h 698905"/>
                <a:gd name="connsiteX2" fmla="*/ 2326130 w 2326130"/>
                <a:gd name="connsiteY2" fmla="*/ 698905 h 698905"/>
              </a:gdLst>
              <a:ahLst/>
              <a:cxnLst>
                <a:cxn ang="0">
                  <a:pos x="connsiteX0" y="connsiteY0"/>
                </a:cxn>
                <a:cxn ang="0">
                  <a:pos x="connsiteX1" y="connsiteY1"/>
                </a:cxn>
                <a:cxn ang="0">
                  <a:pos x="connsiteX2" y="connsiteY2"/>
                </a:cxn>
              </a:cxnLst>
              <a:rect l="l" t="t" r="r" b="b"/>
              <a:pathLst>
                <a:path w="2326130" h="698905">
                  <a:moveTo>
                    <a:pt x="0" y="0"/>
                  </a:moveTo>
                  <a:cubicBezTo>
                    <a:pt x="663341" y="79408"/>
                    <a:pt x="1151579" y="65536"/>
                    <a:pt x="1539267" y="182020"/>
                  </a:cubicBezTo>
                  <a:cubicBezTo>
                    <a:pt x="1926955" y="298504"/>
                    <a:pt x="2176964" y="491517"/>
                    <a:pt x="2326130" y="698905"/>
                  </a:cubicBezTo>
                </a:path>
              </a:pathLst>
            </a:custGeom>
            <a:noFill/>
            <a:ln w="7620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reeform 62"/>
            <p:cNvSpPr/>
            <p:nvPr/>
          </p:nvSpPr>
          <p:spPr>
            <a:xfrm flipH="1" flipV="1">
              <a:off x="5962505" y="513936"/>
              <a:ext cx="240441" cy="880265"/>
            </a:xfrm>
            <a:custGeom>
              <a:avLst/>
              <a:gdLst>
                <a:gd name="connsiteX0" fmla="*/ 0 w 2723950"/>
                <a:gd name="connsiteY0" fmla="*/ 0 h 779647"/>
                <a:gd name="connsiteX1" fmla="*/ 1780674 w 2723950"/>
                <a:gd name="connsiteY1" fmla="*/ 288758 h 779647"/>
                <a:gd name="connsiteX2" fmla="*/ 2723950 w 2723950"/>
                <a:gd name="connsiteY2" fmla="*/ 779647 h 779647"/>
                <a:gd name="connsiteX0" fmla="*/ 0 w 2723950"/>
                <a:gd name="connsiteY0" fmla="*/ 13512 h 793159"/>
                <a:gd name="connsiteX1" fmla="*/ 1578543 w 2723950"/>
                <a:gd name="connsiteY1" fmla="*/ 50245 h 793159"/>
                <a:gd name="connsiteX2" fmla="*/ 2723950 w 2723950"/>
                <a:gd name="connsiteY2" fmla="*/ 793159 h 793159"/>
                <a:gd name="connsiteX0" fmla="*/ 0 w 2723950"/>
                <a:gd name="connsiteY0" fmla="*/ 33117 h 812764"/>
                <a:gd name="connsiteX1" fmla="*/ 1578543 w 2723950"/>
                <a:gd name="connsiteY1" fmla="*/ 69850 h 812764"/>
                <a:gd name="connsiteX2" fmla="*/ 2723950 w 2723950"/>
                <a:gd name="connsiteY2" fmla="*/ 812764 h 812764"/>
                <a:gd name="connsiteX0" fmla="*/ 0 w 2723950"/>
                <a:gd name="connsiteY0" fmla="*/ 33119 h 812766"/>
                <a:gd name="connsiteX1" fmla="*/ 1578543 w 2723950"/>
                <a:gd name="connsiteY1" fmla="*/ 69852 h 812766"/>
                <a:gd name="connsiteX2" fmla="*/ 2723950 w 2723950"/>
                <a:gd name="connsiteY2" fmla="*/ 812766 h 812766"/>
                <a:gd name="connsiteX0" fmla="*/ 0 w 2723950"/>
                <a:gd name="connsiteY0" fmla="*/ 56803 h 836450"/>
                <a:gd name="connsiteX1" fmla="*/ 1443790 w 2723950"/>
                <a:gd name="connsiteY1" fmla="*/ 63885 h 836450"/>
                <a:gd name="connsiteX2" fmla="*/ 2723950 w 2723950"/>
                <a:gd name="connsiteY2" fmla="*/ 836450 h 836450"/>
                <a:gd name="connsiteX0" fmla="*/ 0 w 2723950"/>
                <a:gd name="connsiteY0" fmla="*/ 0 h 779647"/>
                <a:gd name="connsiteX1" fmla="*/ 296829 w 2723950"/>
                <a:gd name="connsiteY1" fmla="*/ 268798 h 779647"/>
                <a:gd name="connsiteX2" fmla="*/ 2723950 w 2723950"/>
                <a:gd name="connsiteY2" fmla="*/ 779647 h 779647"/>
                <a:gd name="connsiteX0" fmla="*/ 0 w 13046528"/>
                <a:gd name="connsiteY0" fmla="*/ 0 h 920571"/>
                <a:gd name="connsiteX1" fmla="*/ 10619407 w 13046528"/>
                <a:gd name="connsiteY1" fmla="*/ 409722 h 920571"/>
                <a:gd name="connsiteX2" fmla="*/ 13046528 w 13046528"/>
                <a:gd name="connsiteY2" fmla="*/ 920571 h 920571"/>
                <a:gd name="connsiteX0" fmla="*/ 0 w 13131132"/>
                <a:gd name="connsiteY0" fmla="*/ 0 h 920571"/>
                <a:gd name="connsiteX1" fmla="*/ 11766387 w 13131132"/>
                <a:gd name="connsiteY1" fmla="*/ 379525 h 920571"/>
                <a:gd name="connsiteX2" fmla="*/ 13046528 w 13131132"/>
                <a:gd name="connsiteY2" fmla="*/ 920571 h 920571"/>
                <a:gd name="connsiteX0" fmla="*/ 0 w 14325537"/>
                <a:gd name="connsiteY0" fmla="*/ 0 h 920571"/>
                <a:gd name="connsiteX1" fmla="*/ 11766387 w 14325537"/>
                <a:gd name="connsiteY1" fmla="*/ 379525 h 920571"/>
                <a:gd name="connsiteX2" fmla="*/ 13046528 w 14325537"/>
                <a:gd name="connsiteY2" fmla="*/ 920571 h 920571"/>
              </a:gdLst>
              <a:ahLst/>
              <a:cxnLst>
                <a:cxn ang="0">
                  <a:pos x="connsiteX0" y="connsiteY0"/>
                </a:cxn>
                <a:cxn ang="0">
                  <a:pos x="connsiteX1" y="connsiteY1"/>
                </a:cxn>
                <a:cxn ang="0">
                  <a:pos x="connsiteX2" y="connsiteY2"/>
                </a:cxn>
              </a:cxnLst>
              <a:rect l="l" t="t" r="r" b="b"/>
              <a:pathLst>
                <a:path w="14325537" h="920571">
                  <a:moveTo>
                    <a:pt x="0" y="0"/>
                  </a:moveTo>
                  <a:cubicBezTo>
                    <a:pt x="663341" y="79408"/>
                    <a:pt x="6724587" y="125438"/>
                    <a:pt x="11766387" y="379525"/>
                  </a:cubicBezTo>
                  <a:cubicBezTo>
                    <a:pt x="16808187" y="633612"/>
                    <a:pt x="12801885" y="740097"/>
                    <a:pt x="13046528" y="920571"/>
                  </a:cubicBezTo>
                </a:path>
              </a:pathLst>
            </a:custGeom>
            <a:noFill/>
            <a:ln w="7620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4" name="Rectangle 63"/>
          <p:cNvSpPr/>
          <p:nvPr/>
        </p:nvSpPr>
        <p:spPr>
          <a:xfrm>
            <a:off x="7805412" y="1310176"/>
            <a:ext cx="1291246" cy="234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8633" name="Group 68632"/>
          <p:cNvGrpSpPr/>
          <p:nvPr/>
        </p:nvGrpSpPr>
        <p:grpSpPr>
          <a:xfrm>
            <a:off x="1524117" y="1313764"/>
            <a:ext cx="5883198" cy="675075"/>
            <a:chOff x="1524117" y="1313764"/>
            <a:chExt cx="5883198" cy="675075"/>
          </a:xfrm>
        </p:grpSpPr>
        <p:grpSp>
          <p:nvGrpSpPr>
            <p:cNvPr id="68619" name="Group 68618"/>
            <p:cNvGrpSpPr/>
            <p:nvPr/>
          </p:nvGrpSpPr>
          <p:grpSpPr>
            <a:xfrm>
              <a:off x="1524117" y="1313764"/>
              <a:ext cx="4155283" cy="675075"/>
              <a:chOff x="1524117" y="1313764"/>
              <a:chExt cx="4155283" cy="675075"/>
            </a:xfrm>
          </p:grpSpPr>
          <p:sp>
            <p:nvSpPr>
              <p:cNvPr id="45" name="Freeform 44"/>
              <p:cNvSpPr/>
              <p:nvPr/>
            </p:nvSpPr>
            <p:spPr>
              <a:xfrm>
                <a:off x="1524117" y="1313764"/>
                <a:ext cx="4155283" cy="675075"/>
              </a:xfrm>
              <a:custGeom>
                <a:avLst/>
                <a:gdLst>
                  <a:gd name="connsiteX0" fmla="*/ 0 w 2723950"/>
                  <a:gd name="connsiteY0" fmla="*/ 0 h 779647"/>
                  <a:gd name="connsiteX1" fmla="*/ 1780674 w 2723950"/>
                  <a:gd name="connsiteY1" fmla="*/ 288758 h 779647"/>
                  <a:gd name="connsiteX2" fmla="*/ 2723950 w 2723950"/>
                  <a:gd name="connsiteY2" fmla="*/ 779647 h 779647"/>
                </a:gdLst>
                <a:ahLst/>
                <a:cxnLst>
                  <a:cxn ang="0">
                    <a:pos x="connsiteX0" y="connsiteY0"/>
                  </a:cxn>
                  <a:cxn ang="0">
                    <a:pos x="connsiteX1" y="connsiteY1"/>
                  </a:cxn>
                  <a:cxn ang="0">
                    <a:pos x="connsiteX2" y="connsiteY2"/>
                  </a:cxn>
                </a:cxnLst>
                <a:rect l="l" t="t" r="r" b="b"/>
                <a:pathLst>
                  <a:path w="2723950" h="779647">
                    <a:moveTo>
                      <a:pt x="0" y="0"/>
                    </a:moveTo>
                    <a:cubicBezTo>
                      <a:pt x="663341" y="79408"/>
                      <a:pt x="1326683" y="158817"/>
                      <a:pt x="1780674" y="288758"/>
                    </a:cubicBezTo>
                    <a:cubicBezTo>
                      <a:pt x="2234665" y="418699"/>
                      <a:pt x="2479307" y="599173"/>
                      <a:pt x="2723950" y="779647"/>
                    </a:cubicBezTo>
                  </a:path>
                </a:pathLst>
              </a:custGeom>
              <a:noFill/>
              <a:ln w="76200">
                <a:solidFill>
                  <a:schemeClr val="bg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p:cNvSpPr txBox="1"/>
              <p:nvPr/>
            </p:nvSpPr>
            <p:spPr>
              <a:xfrm rot="409183">
                <a:off x="3060151" y="1489332"/>
                <a:ext cx="1313180" cy="369332"/>
              </a:xfrm>
              <a:prstGeom prst="rect">
                <a:avLst/>
              </a:prstGeom>
              <a:noFill/>
            </p:spPr>
            <p:txBody>
              <a:bodyPr wrap="none" rtlCol="0">
                <a:spAutoFit/>
              </a:bodyPr>
              <a:lstStyle/>
              <a:p>
                <a:r>
                  <a:rPr lang="en-US" b="1" dirty="0">
                    <a:solidFill>
                      <a:schemeClr val="bg2">
                        <a:lumMod val="90000"/>
                      </a:schemeClr>
                    </a:solidFill>
                  </a:rPr>
                  <a:t>SEASONS</a:t>
                </a:r>
                <a:endParaRPr lang="en-CA" b="1" dirty="0">
                  <a:solidFill>
                    <a:schemeClr val="bg2">
                      <a:lumMod val="90000"/>
                    </a:schemeClr>
                  </a:solidFill>
                </a:endParaRPr>
              </a:p>
            </p:txBody>
          </p:sp>
        </p:grpSp>
        <p:sp>
          <p:nvSpPr>
            <p:cNvPr id="68" name="Freeform 67"/>
            <p:cNvSpPr/>
            <p:nvPr/>
          </p:nvSpPr>
          <p:spPr>
            <a:xfrm>
              <a:off x="3896925" y="1509842"/>
              <a:ext cx="3510390" cy="254901"/>
            </a:xfrm>
            <a:custGeom>
              <a:avLst/>
              <a:gdLst>
                <a:gd name="connsiteX0" fmla="*/ 0 w 2723950"/>
                <a:gd name="connsiteY0" fmla="*/ 0 h 779647"/>
                <a:gd name="connsiteX1" fmla="*/ 1780674 w 2723950"/>
                <a:gd name="connsiteY1" fmla="*/ 288758 h 779647"/>
                <a:gd name="connsiteX2" fmla="*/ 2723950 w 2723950"/>
                <a:gd name="connsiteY2" fmla="*/ 779647 h 779647"/>
              </a:gdLst>
              <a:ahLst/>
              <a:cxnLst>
                <a:cxn ang="0">
                  <a:pos x="connsiteX0" y="connsiteY0"/>
                </a:cxn>
                <a:cxn ang="0">
                  <a:pos x="connsiteX1" y="connsiteY1"/>
                </a:cxn>
                <a:cxn ang="0">
                  <a:pos x="connsiteX2" y="connsiteY2"/>
                </a:cxn>
              </a:cxnLst>
              <a:rect l="l" t="t" r="r" b="b"/>
              <a:pathLst>
                <a:path w="2723950" h="779647">
                  <a:moveTo>
                    <a:pt x="0" y="0"/>
                  </a:moveTo>
                  <a:cubicBezTo>
                    <a:pt x="663341" y="79408"/>
                    <a:pt x="1326683" y="158817"/>
                    <a:pt x="1780674" y="288758"/>
                  </a:cubicBezTo>
                  <a:cubicBezTo>
                    <a:pt x="2234665" y="418699"/>
                    <a:pt x="2479307" y="599173"/>
                    <a:pt x="2723950" y="779647"/>
                  </a:cubicBezTo>
                </a:path>
              </a:pathLst>
            </a:custGeom>
            <a:noFill/>
            <a:ln w="7620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603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8618"/>
                                        </p:tgtEl>
                                        <p:attrNameLst>
                                          <p:attrName>style.visibility</p:attrName>
                                        </p:attrNameLst>
                                      </p:cBhvr>
                                      <p:to>
                                        <p:strVal val="visible"/>
                                      </p:to>
                                    </p:set>
                                    <p:animEffect transition="in" filter="wipe(left)">
                                      <p:cBhvr>
                                        <p:cTn id="16" dur="500"/>
                                        <p:tgtEl>
                                          <p:spTgt spid="686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8621"/>
                                        </p:tgtEl>
                                        <p:attrNameLst>
                                          <p:attrName>style.visibility</p:attrName>
                                        </p:attrNameLst>
                                      </p:cBhvr>
                                      <p:to>
                                        <p:strVal val="visible"/>
                                      </p:to>
                                    </p:set>
                                    <p:animEffect transition="in" filter="fade">
                                      <p:cBhvr>
                                        <p:cTn id="25" dur="1000"/>
                                        <p:tgtEl>
                                          <p:spTgt spid="68621"/>
                                        </p:tgtEl>
                                      </p:cBhvr>
                                    </p:animEffect>
                                    <p:anim calcmode="lin" valueType="num">
                                      <p:cBhvr>
                                        <p:cTn id="26" dur="1000" fill="hold"/>
                                        <p:tgtEl>
                                          <p:spTgt spid="68621"/>
                                        </p:tgtEl>
                                        <p:attrNameLst>
                                          <p:attrName>ppt_x</p:attrName>
                                        </p:attrNameLst>
                                      </p:cBhvr>
                                      <p:tavLst>
                                        <p:tav tm="0">
                                          <p:val>
                                            <p:strVal val="#ppt_x"/>
                                          </p:val>
                                        </p:tav>
                                        <p:tav tm="100000">
                                          <p:val>
                                            <p:strVal val="#ppt_x"/>
                                          </p:val>
                                        </p:tav>
                                      </p:tavLst>
                                    </p:anim>
                                    <p:anim calcmode="lin" valueType="num">
                                      <p:cBhvr>
                                        <p:cTn id="27" dur="1000" fill="hold"/>
                                        <p:tgtEl>
                                          <p:spTgt spid="68621"/>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6862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630"/>
                                        </p:tgtEl>
                                        <p:attrNameLst>
                                          <p:attrName>style.visibility</p:attrName>
                                        </p:attrNameLst>
                                      </p:cBhvr>
                                      <p:to>
                                        <p:strVal val="visible"/>
                                      </p:to>
                                    </p:set>
                                  </p:childTnLst>
                                </p:cTn>
                              </p:par>
                            </p:childTnLst>
                          </p:cTn>
                        </p:par>
                        <p:par>
                          <p:cTn id="32" fill="hold">
                            <p:stCondLst>
                              <p:cond delay="0"/>
                            </p:stCondLst>
                            <p:childTnLst>
                              <p:par>
                                <p:cTn id="33" presetID="22" presetClass="entr" presetSubtype="4" fill="hold" nodeType="afterEffect">
                                  <p:stCondLst>
                                    <p:cond delay="0"/>
                                  </p:stCondLst>
                                  <p:childTnLst>
                                    <p:set>
                                      <p:cBhvr>
                                        <p:cTn id="34" dur="1" fill="hold">
                                          <p:stCondLst>
                                            <p:cond delay="0"/>
                                          </p:stCondLst>
                                        </p:cTn>
                                        <p:tgtEl>
                                          <p:spTgt spid="68631"/>
                                        </p:tgtEl>
                                        <p:attrNameLst>
                                          <p:attrName>style.visibility</p:attrName>
                                        </p:attrNameLst>
                                      </p:cBhvr>
                                      <p:to>
                                        <p:strVal val="visible"/>
                                      </p:to>
                                    </p:set>
                                    <p:animEffect transition="in" filter="wipe(down)">
                                      <p:cBhvr>
                                        <p:cTn id="35" dur="500"/>
                                        <p:tgtEl>
                                          <p:spTgt spid="68631"/>
                                        </p:tgtEl>
                                      </p:cBhvr>
                                    </p:animEffect>
                                  </p:childTnLst>
                                </p:cTn>
                              </p:par>
                            </p:childTnLst>
                          </p:cTn>
                        </p:par>
                        <p:par>
                          <p:cTn id="36" fill="hold">
                            <p:stCondLst>
                              <p:cond delay="500"/>
                            </p:stCondLst>
                            <p:childTnLst>
                              <p:par>
                                <p:cTn id="37" presetID="21" presetClass="entr" presetSubtype="1" fill="hold" grpId="0" nodeType="afterEffect">
                                  <p:stCondLst>
                                    <p:cond delay="0"/>
                                  </p:stCondLst>
                                  <p:childTnLst>
                                    <p:set>
                                      <p:cBhvr>
                                        <p:cTn id="38" dur="1" fill="hold">
                                          <p:stCondLst>
                                            <p:cond delay="0"/>
                                          </p:stCondLst>
                                        </p:cTn>
                                        <p:tgtEl>
                                          <p:spTgt spid="68629"/>
                                        </p:tgtEl>
                                        <p:attrNameLst>
                                          <p:attrName>style.visibility</p:attrName>
                                        </p:attrNameLst>
                                      </p:cBhvr>
                                      <p:to>
                                        <p:strVal val="visible"/>
                                      </p:to>
                                    </p:set>
                                    <p:animEffect transition="in" filter="wheel(1)">
                                      <p:cBhvr>
                                        <p:cTn id="39" dur="2000"/>
                                        <p:tgtEl>
                                          <p:spTgt spid="68629"/>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68633"/>
                                        </p:tgtEl>
                                        <p:attrNameLst>
                                          <p:attrName>style.visibility</p:attrName>
                                        </p:attrNameLst>
                                      </p:cBhvr>
                                      <p:to>
                                        <p:strVal val="visible"/>
                                      </p:to>
                                    </p:set>
                                    <p:animEffect transition="in" filter="barn(outVertical)">
                                      <p:cBhvr>
                                        <p:cTn id="44" dur="500"/>
                                        <p:tgtEl>
                                          <p:spTgt spid="68633"/>
                                        </p:tgtEl>
                                      </p:cBhvr>
                                    </p:animEffect>
                                  </p:childTnLst>
                                  <p:subTnLst>
                                    <p:set>
                                      <p:cBhvr override="childStyle">
                                        <p:cTn dur="1" fill="hold" display="0" masterRel="nextClick" afterEffect="1"/>
                                        <p:tgtEl>
                                          <p:spTgt spid="68633"/>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86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68632"/>
                                        </p:tgtEl>
                                        <p:attrNameLst>
                                          <p:attrName>style.visibility</p:attrName>
                                        </p:attrNameLst>
                                      </p:cBhvr>
                                      <p:to>
                                        <p:strVal val="visible"/>
                                      </p:to>
                                    </p:set>
                                    <p:animEffect transition="in" filter="wipe(down)">
                                      <p:cBhvr>
                                        <p:cTn id="73" dur="500"/>
                                        <p:tgtEl>
                                          <p:spTgt spid="68632"/>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861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5" grpId="0"/>
      <p:bldP spid="26" grpId="0"/>
      <p:bldP spid="68617" grpId="0" animBg="1"/>
      <p:bldP spid="43" grpId="0" animBg="1"/>
      <p:bldP spid="68629" grpId="0" animBg="1"/>
      <p:bldP spid="68630" grpId="0"/>
      <p:bldP spid="61" grpId="0"/>
      <p:bldP spid="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9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342" y="25051"/>
            <a:ext cx="2292038" cy="369332"/>
          </a:xfrm>
          <a:prstGeom prst="rect">
            <a:avLst/>
          </a:prstGeom>
          <a:noFill/>
        </p:spPr>
        <p:txBody>
          <a:bodyPr wrap="none" rtlCol="0">
            <a:spAutoFit/>
          </a:bodyPr>
          <a:lstStyle/>
          <a:p>
            <a:r>
              <a:rPr lang="en-US" b="1" dirty="0">
                <a:solidFill>
                  <a:srgbClr val="FFFF00"/>
                </a:solidFill>
              </a:rPr>
              <a:t>The Earth’s climate</a:t>
            </a:r>
            <a:endParaRPr lang="en-CA" b="1" dirty="0">
              <a:solidFill>
                <a:srgbClr val="FFFF00"/>
              </a:solidFill>
            </a:endParaRPr>
          </a:p>
        </p:txBody>
      </p:sp>
      <p:sp>
        <p:nvSpPr>
          <p:cNvPr id="6" name="Rectangle 5"/>
          <p:cNvSpPr/>
          <p:nvPr/>
        </p:nvSpPr>
        <p:spPr>
          <a:xfrm>
            <a:off x="2361229" y="53625"/>
            <a:ext cx="1441420" cy="369332"/>
          </a:xfrm>
          <a:prstGeom prst="rect">
            <a:avLst/>
          </a:prstGeom>
        </p:spPr>
        <p:txBody>
          <a:bodyPr wrap="none">
            <a:spAutoFit/>
          </a:bodyPr>
          <a:lstStyle/>
          <a:p>
            <a:r>
              <a:rPr lang="en-CA" b="1" dirty="0">
                <a:solidFill>
                  <a:schemeClr val="bg1"/>
                </a:solidFill>
              </a:rPr>
              <a:t>Solar flares</a:t>
            </a:r>
          </a:p>
        </p:txBody>
      </p:sp>
      <p:sp>
        <p:nvSpPr>
          <p:cNvPr id="8" name="Rectangle 7"/>
          <p:cNvSpPr/>
          <p:nvPr/>
        </p:nvSpPr>
        <p:spPr>
          <a:xfrm>
            <a:off x="90739" y="2121165"/>
            <a:ext cx="1102622" cy="307777"/>
          </a:xfrm>
          <a:prstGeom prst="rect">
            <a:avLst/>
          </a:prstGeom>
        </p:spPr>
        <p:txBody>
          <a:bodyPr wrap="square">
            <a:spAutoFit/>
          </a:bodyPr>
          <a:lstStyle/>
          <a:p>
            <a:r>
              <a:rPr lang="en-CA" sz="1400" dirty="0"/>
              <a:t>Explosion</a:t>
            </a:r>
          </a:p>
        </p:txBody>
      </p:sp>
      <p:sp>
        <p:nvSpPr>
          <p:cNvPr id="2" name="Rectangle 1"/>
          <p:cNvSpPr/>
          <p:nvPr/>
        </p:nvSpPr>
        <p:spPr>
          <a:xfrm>
            <a:off x="1193361" y="1757951"/>
            <a:ext cx="2205245" cy="523220"/>
          </a:xfrm>
          <a:prstGeom prst="rect">
            <a:avLst/>
          </a:prstGeom>
        </p:spPr>
        <p:txBody>
          <a:bodyPr wrap="square">
            <a:spAutoFit/>
          </a:bodyPr>
          <a:lstStyle/>
          <a:p>
            <a:r>
              <a:rPr lang="en-CA" sz="1400" dirty="0"/>
              <a:t>Radiation six times larger than normal</a:t>
            </a:r>
          </a:p>
        </p:txBody>
      </p:sp>
      <p:grpSp>
        <p:nvGrpSpPr>
          <p:cNvPr id="11" name="Group 10"/>
          <p:cNvGrpSpPr/>
          <p:nvPr/>
        </p:nvGrpSpPr>
        <p:grpSpPr>
          <a:xfrm>
            <a:off x="1016605" y="2275052"/>
            <a:ext cx="4479420" cy="1919033"/>
            <a:chOff x="1016605" y="2275052"/>
            <a:chExt cx="4479420" cy="1919033"/>
          </a:xfrm>
        </p:grpSpPr>
        <p:sp>
          <p:nvSpPr>
            <p:cNvPr id="3" name="Freeform 2"/>
            <p:cNvSpPr/>
            <p:nvPr/>
          </p:nvSpPr>
          <p:spPr>
            <a:xfrm>
              <a:off x="1016605" y="2275052"/>
              <a:ext cx="4479420" cy="1424207"/>
            </a:xfrm>
            <a:custGeom>
              <a:avLst/>
              <a:gdLst>
                <a:gd name="connsiteX0" fmla="*/ 0 w 4360244"/>
                <a:gd name="connsiteY0" fmla="*/ 0 h 1475824"/>
                <a:gd name="connsiteX1" fmla="*/ 875899 w 4360244"/>
                <a:gd name="connsiteY1" fmla="*/ 250257 h 1475824"/>
                <a:gd name="connsiteX2" fmla="*/ 1982804 w 4360244"/>
                <a:gd name="connsiteY2" fmla="*/ 875899 h 1475824"/>
                <a:gd name="connsiteX3" fmla="*/ 3599848 w 4360244"/>
                <a:gd name="connsiteY3" fmla="*/ 1386038 h 1475824"/>
                <a:gd name="connsiteX4" fmla="*/ 4360244 w 4360244"/>
                <a:gd name="connsiteY4" fmla="*/ 1472665 h 147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244" h="1475824">
                  <a:moveTo>
                    <a:pt x="0" y="0"/>
                  </a:moveTo>
                  <a:cubicBezTo>
                    <a:pt x="272716" y="52137"/>
                    <a:pt x="545432" y="104274"/>
                    <a:pt x="875899" y="250257"/>
                  </a:cubicBezTo>
                  <a:cubicBezTo>
                    <a:pt x="1206366" y="396240"/>
                    <a:pt x="1528813" y="686602"/>
                    <a:pt x="1982804" y="875899"/>
                  </a:cubicBezTo>
                  <a:cubicBezTo>
                    <a:pt x="2436795" y="1065196"/>
                    <a:pt x="3203608" y="1286577"/>
                    <a:pt x="3599848" y="1386038"/>
                  </a:cubicBezTo>
                  <a:cubicBezTo>
                    <a:pt x="3996088" y="1485499"/>
                    <a:pt x="4178166" y="1479082"/>
                    <a:pt x="4360244" y="1472665"/>
                  </a:cubicBez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3081939" y="3670865"/>
              <a:ext cx="2300151" cy="523220"/>
            </a:xfrm>
            <a:prstGeom prst="rect">
              <a:avLst/>
            </a:prstGeom>
          </p:spPr>
          <p:txBody>
            <a:bodyPr wrap="square">
              <a:spAutoFit/>
            </a:bodyPr>
            <a:lstStyle/>
            <a:p>
              <a:pPr algn="r"/>
              <a:r>
                <a:rPr lang="en-CA" sz="1400" dirty="0">
                  <a:solidFill>
                    <a:schemeClr val="bg1"/>
                  </a:solidFill>
                </a:rPr>
                <a:t>At the speed of light, it takes ~ 8 minutes to get to Earth</a:t>
              </a:r>
            </a:p>
          </p:txBody>
        </p:sp>
      </p:grpSp>
      <p:sp>
        <p:nvSpPr>
          <p:cNvPr id="10" name="Rectangle 9"/>
          <p:cNvSpPr/>
          <p:nvPr/>
        </p:nvSpPr>
        <p:spPr>
          <a:xfrm>
            <a:off x="3802647" y="677307"/>
            <a:ext cx="5179841" cy="646331"/>
          </a:xfrm>
          <a:prstGeom prst="rect">
            <a:avLst/>
          </a:prstGeom>
          <a:solidFill>
            <a:schemeClr val="bg2">
              <a:lumMod val="90000"/>
            </a:schemeClr>
          </a:solidFill>
        </p:spPr>
        <p:txBody>
          <a:bodyPr wrap="square">
            <a:spAutoFit/>
          </a:bodyPr>
          <a:lstStyle/>
          <a:p>
            <a:pPr algn="ctr"/>
            <a:r>
              <a:rPr lang="en-US" b="1" baseline="0" dirty="0"/>
              <a:t>Flares occur almost every day but large flares very rarely; the last one in </a:t>
            </a:r>
            <a:r>
              <a:rPr lang="en-US" b="1" dirty="0"/>
              <a:t>1859</a:t>
            </a:r>
            <a:endParaRPr lang="en-CA" b="1" dirty="0"/>
          </a:p>
        </p:txBody>
      </p:sp>
      <p:sp>
        <p:nvSpPr>
          <p:cNvPr id="15" name="Rectangle 14"/>
          <p:cNvSpPr/>
          <p:nvPr/>
        </p:nvSpPr>
        <p:spPr>
          <a:xfrm>
            <a:off x="7526777" y="969821"/>
            <a:ext cx="645623" cy="324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 name="Group 4"/>
          <p:cNvGrpSpPr/>
          <p:nvPr/>
        </p:nvGrpSpPr>
        <p:grpSpPr>
          <a:xfrm>
            <a:off x="5536595" y="3633433"/>
            <a:ext cx="3108495" cy="739746"/>
            <a:chOff x="5536595" y="3633433"/>
            <a:chExt cx="3108495" cy="739746"/>
          </a:xfrm>
        </p:grpSpPr>
        <p:sp>
          <p:nvSpPr>
            <p:cNvPr id="12" name="Rectangle 11"/>
            <p:cNvSpPr/>
            <p:nvPr/>
          </p:nvSpPr>
          <p:spPr>
            <a:xfrm rot="21362056">
              <a:off x="5989795" y="3634515"/>
              <a:ext cx="2655295" cy="738664"/>
            </a:xfrm>
            <a:prstGeom prst="rect">
              <a:avLst/>
            </a:prstGeom>
          </p:spPr>
          <p:txBody>
            <a:bodyPr wrap="square">
              <a:spAutoFit/>
            </a:bodyPr>
            <a:lstStyle/>
            <a:p>
              <a:r>
                <a:rPr lang="en-CA" sz="1400" dirty="0">
                  <a:solidFill>
                    <a:schemeClr val="bg1"/>
                  </a:solidFill>
                </a:rPr>
                <a:t>Earth’s</a:t>
              </a:r>
            </a:p>
            <a:p>
              <a:r>
                <a:rPr lang="en-CA" sz="1400" dirty="0">
                  <a:solidFill>
                    <a:schemeClr val="bg1"/>
                  </a:solidFill>
                </a:rPr>
                <a:t>electromagnetic</a:t>
              </a:r>
            </a:p>
            <a:p>
              <a:r>
                <a:rPr lang="en-CA" sz="1400" dirty="0">
                  <a:solidFill>
                    <a:schemeClr val="bg1"/>
                  </a:solidFill>
                </a:rPr>
                <a:t>shield</a:t>
              </a:r>
            </a:p>
          </p:txBody>
        </p:sp>
        <p:sp>
          <p:nvSpPr>
            <p:cNvPr id="14" name="Freeform 13"/>
            <p:cNvSpPr/>
            <p:nvPr/>
          </p:nvSpPr>
          <p:spPr>
            <a:xfrm flipH="1">
              <a:off x="5536595" y="3633433"/>
              <a:ext cx="1690700" cy="65597"/>
            </a:xfrm>
            <a:custGeom>
              <a:avLst/>
              <a:gdLst>
                <a:gd name="connsiteX0" fmla="*/ 0 w 4360244"/>
                <a:gd name="connsiteY0" fmla="*/ 0 h 1475824"/>
                <a:gd name="connsiteX1" fmla="*/ 875899 w 4360244"/>
                <a:gd name="connsiteY1" fmla="*/ 250257 h 1475824"/>
                <a:gd name="connsiteX2" fmla="*/ 1982804 w 4360244"/>
                <a:gd name="connsiteY2" fmla="*/ 875899 h 1475824"/>
                <a:gd name="connsiteX3" fmla="*/ 3599848 w 4360244"/>
                <a:gd name="connsiteY3" fmla="*/ 1386038 h 1475824"/>
                <a:gd name="connsiteX4" fmla="*/ 4360244 w 4360244"/>
                <a:gd name="connsiteY4" fmla="*/ 1472665 h 147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244" h="1475824">
                  <a:moveTo>
                    <a:pt x="0" y="0"/>
                  </a:moveTo>
                  <a:cubicBezTo>
                    <a:pt x="272716" y="52137"/>
                    <a:pt x="545432" y="104274"/>
                    <a:pt x="875899" y="250257"/>
                  </a:cubicBezTo>
                  <a:cubicBezTo>
                    <a:pt x="1206366" y="396240"/>
                    <a:pt x="1528813" y="686602"/>
                    <a:pt x="1982804" y="875899"/>
                  </a:cubicBezTo>
                  <a:cubicBezTo>
                    <a:pt x="2436795" y="1065196"/>
                    <a:pt x="3203608" y="1286577"/>
                    <a:pt x="3599848" y="1386038"/>
                  </a:cubicBezTo>
                  <a:cubicBezTo>
                    <a:pt x="3996088" y="1485499"/>
                    <a:pt x="4178166" y="1479082"/>
                    <a:pt x="4360244" y="1472665"/>
                  </a:cubicBezTo>
                </a:path>
              </a:pathLst>
            </a:custGeom>
            <a:noFill/>
            <a:ln w="762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09201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10"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 y="2136"/>
            <a:ext cx="9145852" cy="68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7" name="Straight Arrow Connector 36"/>
          <p:cNvCxnSpPr/>
          <p:nvPr/>
        </p:nvCxnSpPr>
        <p:spPr>
          <a:xfrm>
            <a:off x="7446752" y="4310782"/>
            <a:ext cx="0" cy="1323463"/>
          </a:xfrm>
          <a:prstGeom prst="straightConnector1">
            <a:avLst/>
          </a:prstGeom>
          <a:ln w="117475">
            <a:solidFill>
              <a:schemeClr val="accent6">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64923" y="4364945"/>
            <a:ext cx="728806" cy="1449320"/>
          </a:xfrm>
          <a:prstGeom prst="straightConnector1">
            <a:avLst/>
          </a:prstGeom>
          <a:ln w="314325">
            <a:solidFill>
              <a:schemeClr val="accent6">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40" name="Cloud Callout 39"/>
          <p:cNvSpPr/>
          <p:nvPr/>
        </p:nvSpPr>
        <p:spPr>
          <a:xfrm rot="838644">
            <a:off x="4790277" y="3989220"/>
            <a:ext cx="4116565" cy="296559"/>
          </a:xfrm>
          <a:prstGeom prst="cloudCallout">
            <a:avLst>
              <a:gd name="adj1" fmla="val -10775"/>
              <a:gd name="adj2" fmla="val 3318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47342" y="25051"/>
            <a:ext cx="2292038" cy="369332"/>
          </a:xfrm>
          <a:prstGeom prst="rect">
            <a:avLst/>
          </a:prstGeom>
          <a:noFill/>
        </p:spPr>
        <p:txBody>
          <a:bodyPr wrap="none" rtlCol="0">
            <a:spAutoFit/>
          </a:bodyPr>
          <a:lstStyle/>
          <a:p>
            <a:r>
              <a:rPr lang="en-US" b="1" dirty="0">
                <a:solidFill>
                  <a:srgbClr val="FFFF00"/>
                </a:solidFill>
              </a:rPr>
              <a:t>The Earth’s climate</a:t>
            </a:r>
            <a:endParaRPr lang="en-CA" b="1" dirty="0">
              <a:solidFill>
                <a:srgbClr val="FFFF00"/>
              </a:solidFill>
            </a:endParaRPr>
          </a:p>
        </p:txBody>
      </p:sp>
      <p:pic>
        <p:nvPicPr>
          <p:cNvPr id="706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95951">
            <a:off x="4978330" y="-982535"/>
            <a:ext cx="35528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7"/>
          <p:cNvSpPr/>
          <p:nvPr/>
        </p:nvSpPr>
        <p:spPr>
          <a:xfrm>
            <a:off x="2361229" y="7264"/>
            <a:ext cx="3724096" cy="369332"/>
          </a:xfrm>
          <a:prstGeom prst="rect">
            <a:avLst/>
          </a:prstGeom>
        </p:spPr>
        <p:txBody>
          <a:bodyPr wrap="none">
            <a:spAutoFit/>
          </a:bodyPr>
          <a:lstStyle/>
          <a:p>
            <a:r>
              <a:rPr lang="en-CA" b="1" dirty="0">
                <a:solidFill>
                  <a:schemeClr val="bg1"/>
                </a:solidFill>
              </a:rPr>
              <a:t>Sunlight and green house effect</a:t>
            </a:r>
          </a:p>
        </p:txBody>
      </p:sp>
      <p:grpSp>
        <p:nvGrpSpPr>
          <p:cNvPr id="50" name="Group 49"/>
          <p:cNvGrpSpPr/>
          <p:nvPr/>
        </p:nvGrpSpPr>
        <p:grpSpPr>
          <a:xfrm>
            <a:off x="4968678" y="676901"/>
            <a:ext cx="1988587" cy="4424088"/>
            <a:chOff x="4968678" y="676901"/>
            <a:chExt cx="1988587" cy="4424088"/>
          </a:xfrm>
        </p:grpSpPr>
        <p:cxnSp>
          <p:nvCxnSpPr>
            <p:cNvPr id="13" name="Straight Arrow Connector 12"/>
            <p:cNvCxnSpPr/>
            <p:nvPr/>
          </p:nvCxnSpPr>
          <p:spPr>
            <a:xfrm flipH="1">
              <a:off x="5658310" y="780562"/>
              <a:ext cx="668886" cy="2715893"/>
            </a:xfrm>
            <a:prstGeom prst="straightConnector1">
              <a:avLst/>
            </a:prstGeom>
            <a:ln w="212725">
              <a:solidFill>
                <a:schemeClr val="accent6">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034755" y="1133745"/>
              <a:ext cx="922510" cy="3967244"/>
            </a:xfrm>
            <a:prstGeom prst="straightConnector1">
              <a:avLst/>
            </a:prstGeom>
            <a:ln w="212725">
              <a:solidFill>
                <a:schemeClr val="accent6">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764634" y="870572"/>
              <a:ext cx="877596" cy="3773589"/>
            </a:xfrm>
            <a:prstGeom prst="straightConnector1">
              <a:avLst/>
            </a:prstGeom>
            <a:ln w="212725">
              <a:solidFill>
                <a:schemeClr val="accent6">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968678" y="690552"/>
              <a:ext cx="1021071" cy="4088598"/>
              <a:chOff x="4968678" y="690552"/>
              <a:chExt cx="1021071" cy="4088598"/>
            </a:xfrm>
          </p:grpSpPr>
          <p:cxnSp>
            <p:nvCxnSpPr>
              <p:cNvPr id="5" name="Straight Arrow Connector 4"/>
              <p:cNvCxnSpPr/>
              <p:nvPr/>
            </p:nvCxnSpPr>
            <p:spPr>
              <a:xfrm flipH="1">
                <a:off x="4977045" y="690552"/>
                <a:ext cx="1012704" cy="4088598"/>
              </a:xfrm>
              <a:prstGeom prst="straightConnector1">
                <a:avLst/>
              </a:prstGeom>
              <a:ln w="212725">
                <a:solidFill>
                  <a:schemeClr val="accent6">
                    <a:lumMod val="20000"/>
                    <a:lumOff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7069101">
                <a:off x="4763173" y="4128453"/>
                <a:ext cx="688009" cy="276999"/>
              </a:xfrm>
              <a:prstGeom prst="rect">
                <a:avLst/>
              </a:prstGeom>
              <a:noFill/>
            </p:spPr>
            <p:txBody>
              <a:bodyPr wrap="none" rtlCol="0">
                <a:spAutoFit/>
              </a:bodyPr>
              <a:lstStyle/>
              <a:p>
                <a:r>
                  <a:rPr lang="en-US" sz="1200" dirty="0"/>
                  <a:t>X-Rays</a:t>
                </a:r>
                <a:endParaRPr lang="en-CA" sz="1200" dirty="0"/>
              </a:p>
            </p:txBody>
          </p:sp>
        </p:grpSp>
        <p:sp>
          <p:nvSpPr>
            <p:cNvPr id="26" name="TextBox 25"/>
            <p:cNvSpPr txBox="1"/>
            <p:nvPr/>
          </p:nvSpPr>
          <p:spPr>
            <a:xfrm rot="17031882">
              <a:off x="4653095" y="1910732"/>
              <a:ext cx="2744662" cy="276999"/>
            </a:xfrm>
            <a:prstGeom prst="rect">
              <a:avLst/>
            </a:prstGeom>
            <a:noFill/>
          </p:spPr>
          <p:txBody>
            <a:bodyPr wrap="none" rtlCol="0">
              <a:spAutoFit/>
            </a:bodyPr>
            <a:lstStyle/>
            <a:p>
              <a:r>
                <a:rPr lang="en-US" sz="1200" dirty="0"/>
                <a:t>Extreme UV 10-120 nm (</a:t>
              </a:r>
              <a:r>
                <a:rPr lang="en-US" sz="1200" dirty="0" err="1"/>
                <a:t>nanometres</a:t>
              </a:r>
              <a:r>
                <a:rPr lang="en-US" sz="1200" dirty="0"/>
                <a:t>)</a:t>
              </a:r>
              <a:endParaRPr lang="en-CA" sz="1200" dirty="0"/>
            </a:p>
          </p:txBody>
        </p:sp>
        <p:sp>
          <p:nvSpPr>
            <p:cNvPr id="29" name="TextBox 28"/>
            <p:cNvSpPr txBox="1"/>
            <p:nvPr/>
          </p:nvSpPr>
          <p:spPr>
            <a:xfrm rot="17017292">
              <a:off x="5007870" y="3357956"/>
              <a:ext cx="2053767" cy="276999"/>
            </a:xfrm>
            <a:prstGeom prst="rect">
              <a:avLst/>
            </a:prstGeom>
            <a:noFill/>
          </p:spPr>
          <p:txBody>
            <a:bodyPr wrap="none" rtlCol="0">
              <a:spAutoFit/>
            </a:bodyPr>
            <a:lstStyle/>
            <a:p>
              <a:r>
                <a:rPr lang="en-US" sz="1200" dirty="0"/>
                <a:t>Far to near UV 120-400 nm</a:t>
              </a:r>
              <a:endParaRPr lang="en-CA" sz="1200" dirty="0"/>
            </a:p>
          </p:txBody>
        </p:sp>
        <p:sp>
          <p:nvSpPr>
            <p:cNvPr id="31" name="TextBox 30"/>
            <p:cNvSpPr txBox="1"/>
            <p:nvPr/>
          </p:nvSpPr>
          <p:spPr>
            <a:xfrm rot="17017292">
              <a:off x="5412729" y="3677012"/>
              <a:ext cx="1861856" cy="276999"/>
            </a:xfrm>
            <a:prstGeom prst="rect">
              <a:avLst/>
            </a:prstGeom>
            <a:noFill/>
          </p:spPr>
          <p:txBody>
            <a:bodyPr wrap="none" rtlCol="0">
              <a:spAutoFit/>
            </a:bodyPr>
            <a:lstStyle/>
            <a:p>
              <a:r>
                <a:rPr lang="en-US" sz="1200" dirty="0"/>
                <a:t>Visible and </a:t>
              </a:r>
              <a:r>
                <a:rPr lang="en-US" sz="1200" dirty="0" err="1"/>
                <a:t>InfraRed</a:t>
              </a:r>
              <a:r>
                <a:rPr lang="en-US" sz="1200" dirty="0"/>
                <a:t> (</a:t>
              </a:r>
              <a:r>
                <a:rPr lang="en-US" sz="1200" dirty="0" err="1"/>
                <a:t>IR</a:t>
              </a:r>
              <a:r>
                <a:rPr lang="en-US" sz="1200" dirty="0"/>
                <a:t>)</a:t>
              </a:r>
              <a:endParaRPr lang="en-CA" sz="1200" dirty="0"/>
            </a:p>
          </p:txBody>
        </p:sp>
      </p:grpSp>
      <p:cxnSp>
        <p:nvCxnSpPr>
          <p:cNvPr id="41" name="Straight Arrow Connector 40"/>
          <p:cNvCxnSpPr/>
          <p:nvPr/>
        </p:nvCxnSpPr>
        <p:spPr>
          <a:xfrm flipV="1">
            <a:off x="5107177" y="3928240"/>
            <a:ext cx="2795284" cy="1980220"/>
          </a:xfrm>
          <a:prstGeom prst="straightConnector1">
            <a:avLst/>
          </a:prstGeom>
          <a:ln w="212725">
            <a:solidFill>
              <a:schemeClr val="accent6">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rot="19478993">
            <a:off x="4812133" y="5033246"/>
            <a:ext cx="2823690" cy="246221"/>
          </a:xfrm>
          <a:prstGeom prst="rect">
            <a:avLst/>
          </a:prstGeom>
        </p:spPr>
        <p:txBody>
          <a:bodyPr wrap="square">
            <a:spAutoFit/>
          </a:bodyPr>
          <a:lstStyle/>
          <a:p>
            <a:r>
              <a:rPr lang="en-CA" sz="1000" dirty="0"/>
              <a:t>Radiates infrared heat in the range 4–100 </a:t>
            </a:r>
            <a:r>
              <a:rPr lang="en-CA" sz="1000" dirty="0" err="1"/>
              <a:t>μm</a:t>
            </a:r>
            <a:endParaRPr lang="en-CA" sz="1000" dirty="0"/>
          </a:p>
        </p:txBody>
      </p:sp>
      <p:grpSp>
        <p:nvGrpSpPr>
          <p:cNvPr id="53" name="Group 52"/>
          <p:cNvGrpSpPr/>
          <p:nvPr/>
        </p:nvGrpSpPr>
        <p:grpSpPr>
          <a:xfrm>
            <a:off x="-11459" y="2059976"/>
            <a:ext cx="1536893" cy="2022153"/>
            <a:chOff x="-11459" y="2059976"/>
            <a:chExt cx="1536893" cy="2022153"/>
          </a:xfrm>
        </p:grpSpPr>
        <p:grpSp>
          <p:nvGrpSpPr>
            <p:cNvPr id="52" name="Group 51"/>
            <p:cNvGrpSpPr/>
            <p:nvPr/>
          </p:nvGrpSpPr>
          <p:grpSpPr>
            <a:xfrm>
              <a:off x="176015" y="2442007"/>
              <a:ext cx="1349419" cy="1640122"/>
              <a:chOff x="176015" y="2442007"/>
              <a:chExt cx="1349419" cy="1640122"/>
            </a:xfrm>
          </p:grpSpPr>
          <p:sp>
            <p:nvSpPr>
              <p:cNvPr id="30" name="Rectangle 29"/>
              <p:cNvSpPr/>
              <p:nvPr/>
            </p:nvSpPr>
            <p:spPr>
              <a:xfrm rot="674698">
                <a:off x="178590" y="2442007"/>
                <a:ext cx="1346844" cy="307777"/>
              </a:xfrm>
              <a:prstGeom prst="rect">
                <a:avLst/>
              </a:prstGeom>
            </p:spPr>
            <p:txBody>
              <a:bodyPr wrap="none">
                <a:spAutoFit/>
              </a:bodyPr>
              <a:lstStyle/>
              <a:p>
                <a:r>
                  <a:rPr lang="en-CA" sz="1400" dirty="0">
                    <a:solidFill>
                      <a:schemeClr val="bg1"/>
                    </a:solidFill>
                  </a:rPr>
                  <a:t>Thermosphere</a:t>
                </a:r>
              </a:p>
            </p:txBody>
          </p:sp>
          <p:sp>
            <p:nvSpPr>
              <p:cNvPr id="38" name="Rectangle 37"/>
              <p:cNvSpPr/>
              <p:nvPr/>
            </p:nvSpPr>
            <p:spPr>
              <a:xfrm rot="674698">
                <a:off x="267557" y="3051198"/>
                <a:ext cx="1168910" cy="307777"/>
              </a:xfrm>
              <a:prstGeom prst="rect">
                <a:avLst/>
              </a:prstGeom>
            </p:spPr>
            <p:txBody>
              <a:bodyPr wrap="none">
                <a:spAutoFit/>
              </a:bodyPr>
              <a:lstStyle/>
              <a:p>
                <a:r>
                  <a:rPr lang="en-CA" sz="1400" dirty="0">
                    <a:solidFill>
                      <a:schemeClr val="bg1"/>
                    </a:solidFill>
                  </a:rPr>
                  <a:t>Mesosphere</a:t>
                </a:r>
              </a:p>
            </p:txBody>
          </p:sp>
          <p:sp>
            <p:nvSpPr>
              <p:cNvPr id="39" name="Rectangle 38"/>
              <p:cNvSpPr/>
              <p:nvPr/>
            </p:nvSpPr>
            <p:spPr>
              <a:xfrm rot="674698">
                <a:off x="176015" y="3774352"/>
                <a:ext cx="1208985" cy="307777"/>
              </a:xfrm>
              <a:prstGeom prst="rect">
                <a:avLst/>
              </a:prstGeom>
            </p:spPr>
            <p:txBody>
              <a:bodyPr wrap="none">
                <a:spAutoFit/>
              </a:bodyPr>
              <a:lstStyle/>
              <a:p>
                <a:r>
                  <a:rPr lang="en-CA" sz="1400" dirty="0">
                    <a:solidFill>
                      <a:schemeClr val="bg1"/>
                    </a:solidFill>
                  </a:rPr>
                  <a:t>Stratosphere</a:t>
                </a:r>
              </a:p>
            </p:txBody>
          </p:sp>
        </p:grpSp>
        <p:sp>
          <p:nvSpPr>
            <p:cNvPr id="57" name="Rectangle 56"/>
            <p:cNvSpPr/>
            <p:nvPr/>
          </p:nvSpPr>
          <p:spPr>
            <a:xfrm rot="674698">
              <a:off x="-11459" y="2059976"/>
              <a:ext cx="1498615" cy="307777"/>
            </a:xfrm>
            <a:prstGeom prst="rect">
              <a:avLst/>
            </a:prstGeom>
          </p:spPr>
          <p:txBody>
            <a:bodyPr wrap="none">
              <a:spAutoFit/>
            </a:bodyPr>
            <a:lstStyle/>
            <a:p>
              <a:r>
                <a:rPr lang="en-US" sz="1400" b="1" dirty="0">
                  <a:solidFill>
                    <a:srgbClr val="FFFF00"/>
                  </a:solidFill>
                </a:rPr>
                <a:t>ATMOSPHERE:</a:t>
              </a:r>
              <a:endParaRPr lang="en-CA" sz="1400" b="1" dirty="0">
                <a:solidFill>
                  <a:srgbClr val="FFFF00"/>
                </a:solidFill>
              </a:endParaRPr>
            </a:p>
          </p:txBody>
        </p:sp>
      </p:grpSp>
      <p:sp>
        <p:nvSpPr>
          <p:cNvPr id="54" name="Rectangle 53"/>
          <p:cNvSpPr/>
          <p:nvPr/>
        </p:nvSpPr>
        <p:spPr>
          <a:xfrm rot="927907">
            <a:off x="7887668" y="3720814"/>
            <a:ext cx="1620180" cy="784830"/>
          </a:xfrm>
          <a:prstGeom prst="rect">
            <a:avLst/>
          </a:prstGeom>
        </p:spPr>
        <p:txBody>
          <a:bodyPr wrap="square">
            <a:spAutoFit/>
          </a:bodyPr>
          <a:lstStyle/>
          <a:p>
            <a:r>
              <a:rPr lang="en-US" sz="900" b="1" dirty="0">
                <a:solidFill>
                  <a:srgbClr val="FFFF00"/>
                </a:solidFill>
              </a:rPr>
              <a:t>MAN GENERATED</a:t>
            </a:r>
            <a:endParaRPr lang="en-CA" sz="900" b="1" dirty="0">
              <a:solidFill>
                <a:srgbClr val="FFFF00"/>
              </a:solidFill>
            </a:endParaRPr>
          </a:p>
          <a:p>
            <a:r>
              <a:rPr lang="en-CA" sz="900" dirty="0">
                <a:solidFill>
                  <a:schemeClr val="bg1"/>
                </a:solidFill>
              </a:rPr>
              <a:t>Carbon dioxide (CO2)</a:t>
            </a:r>
          </a:p>
          <a:p>
            <a:r>
              <a:rPr lang="en-CA" sz="900" dirty="0">
                <a:solidFill>
                  <a:schemeClr val="bg1"/>
                </a:solidFill>
              </a:rPr>
              <a:t>Methane (</a:t>
            </a:r>
            <a:r>
              <a:rPr lang="en-CA" sz="900" dirty="0" err="1">
                <a:solidFill>
                  <a:schemeClr val="bg1"/>
                </a:solidFill>
              </a:rPr>
              <a:t>CH4</a:t>
            </a:r>
            <a:r>
              <a:rPr lang="en-CA" sz="900" dirty="0">
                <a:solidFill>
                  <a:schemeClr val="bg1"/>
                </a:solidFill>
              </a:rPr>
              <a:t>)</a:t>
            </a:r>
          </a:p>
          <a:p>
            <a:r>
              <a:rPr lang="en-CA" sz="900" dirty="0">
                <a:solidFill>
                  <a:schemeClr val="bg1"/>
                </a:solidFill>
              </a:rPr>
              <a:t>Nitrous oxide (</a:t>
            </a:r>
            <a:r>
              <a:rPr lang="en-CA" sz="900" dirty="0" err="1">
                <a:solidFill>
                  <a:schemeClr val="bg1"/>
                </a:solidFill>
              </a:rPr>
              <a:t>N2O</a:t>
            </a:r>
            <a:r>
              <a:rPr lang="en-CA" sz="900" dirty="0">
                <a:solidFill>
                  <a:schemeClr val="bg1"/>
                </a:solidFill>
              </a:rPr>
              <a:t>)</a:t>
            </a:r>
          </a:p>
          <a:p>
            <a:r>
              <a:rPr lang="en-CA" sz="900" dirty="0">
                <a:solidFill>
                  <a:schemeClr val="bg1"/>
                </a:solidFill>
              </a:rPr>
              <a:t>Halocarbons</a:t>
            </a:r>
          </a:p>
        </p:txBody>
      </p:sp>
      <p:sp>
        <p:nvSpPr>
          <p:cNvPr id="33" name="Rectangle 32"/>
          <p:cNvSpPr/>
          <p:nvPr/>
        </p:nvSpPr>
        <p:spPr>
          <a:xfrm rot="889589">
            <a:off x="5956597" y="3070075"/>
            <a:ext cx="1620180" cy="923330"/>
          </a:xfrm>
          <a:prstGeom prst="rect">
            <a:avLst/>
          </a:prstGeom>
        </p:spPr>
        <p:txBody>
          <a:bodyPr wrap="square">
            <a:spAutoFit/>
          </a:bodyPr>
          <a:lstStyle/>
          <a:p>
            <a:pPr algn="r"/>
            <a:r>
              <a:rPr lang="en-US" sz="900" b="1" dirty="0">
                <a:solidFill>
                  <a:srgbClr val="FFFF00"/>
                </a:solidFill>
              </a:rPr>
              <a:t>NATURAL</a:t>
            </a:r>
            <a:endParaRPr lang="en-CA" sz="900" b="1" dirty="0">
              <a:solidFill>
                <a:srgbClr val="FFFF00"/>
              </a:solidFill>
            </a:endParaRPr>
          </a:p>
          <a:p>
            <a:pPr algn="r"/>
            <a:r>
              <a:rPr lang="en-CA" sz="900" dirty="0">
                <a:solidFill>
                  <a:schemeClr val="bg1"/>
                </a:solidFill>
              </a:rPr>
              <a:t>Water vapor</a:t>
            </a:r>
          </a:p>
          <a:p>
            <a:pPr algn="r"/>
            <a:r>
              <a:rPr lang="en-CA" sz="900" dirty="0">
                <a:solidFill>
                  <a:schemeClr val="bg1"/>
                </a:solidFill>
              </a:rPr>
              <a:t>Carbon dioxide</a:t>
            </a:r>
          </a:p>
          <a:p>
            <a:pPr algn="r"/>
            <a:r>
              <a:rPr lang="en-CA" sz="900" dirty="0">
                <a:solidFill>
                  <a:schemeClr val="bg1"/>
                </a:solidFill>
              </a:rPr>
              <a:t>Methane</a:t>
            </a:r>
          </a:p>
          <a:p>
            <a:pPr algn="r"/>
            <a:r>
              <a:rPr lang="en-CA" sz="900" dirty="0">
                <a:solidFill>
                  <a:schemeClr val="bg1"/>
                </a:solidFill>
              </a:rPr>
              <a:t>Nitrous oxide</a:t>
            </a:r>
          </a:p>
          <a:p>
            <a:pPr algn="r"/>
            <a:r>
              <a:rPr lang="en-CA" sz="900" dirty="0">
                <a:solidFill>
                  <a:schemeClr val="bg1"/>
                </a:solidFill>
              </a:rPr>
              <a:t>Ozone</a:t>
            </a:r>
          </a:p>
        </p:txBody>
      </p:sp>
      <p:sp>
        <p:nvSpPr>
          <p:cNvPr id="36" name="Cloud Callout 35"/>
          <p:cNvSpPr/>
          <p:nvPr/>
        </p:nvSpPr>
        <p:spPr>
          <a:xfrm rot="838644">
            <a:off x="7044374" y="4272098"/>
            <a:ext cx="1951251" cy="296559"/>
          </a:xfrm>
          <a:prstGeom prst="cloudCallout">
            <a:avLst>
              <a:gd name="adj1" fmla="val -10775"/>
              <a:gd name="adj2" fmla="val 3318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p:cNvSpPr/>
          <p:nvPr/>
        </p:nvSpPr>
        <p:spPr>
          <a:xfrm rot="674698">
            <a:off x="7524384" y="5812012"/>
            <a:ext cx="1538691" cy="523220"/>
          </a:xfrm>
          <a:prstGeom prst="rect">
            <a:avLst/>
          </a:prstGeom>
        </p:spPr>
        <p:txBody>
          <a:bodyPr wrap="none">
            <a:spAutoFit/>
          </a:bodyPr>
          <a:lstStyle/>
          <a:p>
            <a:pPr algn="ctr"/>
            <a:r>
              <a:rPr lang="en-US" sz="1400" b="1" dirty="0">
                <a:solidFill>
                  <a:srgbClr val="FF0000"/>
                </a:solidFill>
              </a:rPr>
              <a:t>INCREASE</a:t>
            </a:r>
          </a:p>
          <a:p>
            <a:pPr algn="ctr"/>
            <a:r>
              <a:rPr lang="en-US" sz="1400" b="1" dirty="0">
                <a:solidFill>
                  <a:srgbClr val="FF0000"/>
                </a:solidFill>
              </a:rPr>
              <a:t>TEMPERATURE</a:t>
            </a:r>
            <a:endParaRPr lang="en-CA" sz="1400" b="1" dirty="0">
              <a:solidFill>
                <a:srgbClr val="FF0000"/>
              </a:solidFill>
            </a:endParaRPr>
          </a:p>
        </p:txBody>
      </p:sp>
      <p:sp>
        <p:nvSpPr>
          <p:cNvPr id="34" name="Rectangle 33"/>
          <p:cNvSpPr/>
          <p:nvPr/>
        </p:nvSpPr>
        <p:spPr>
          <a:xfrm rot="674698">
            <a:off x="6502592" y="4055357"/>
            <a:ext cx="1221808" cy="246221"/>
          </a:xfrm>
          <a:prstGeom prst="rect">
            <a:avLst/>
          </a:prstGeom>
        </p:spPr>
        <p:txBody>
          <a:bodyPr wrap="none">
            <a:spAutoFit/>
          </a:bodyPr>
          <a:lstStyle/>
          <a:p>
            <a:pPr algn="ctr"/>
            <a:r>
              <a:rPr lang="en-US" sz="1000" b="1" dirty="0">
                <a:solidFill>
                  <a:srgbClr val="FF0000"/>
                </a:solidFill>
              </a:rPr>
              <a:t>Radiative forcing</a:t>
            </a:r>
            <a:endParaRPr lang="en-CA" sz="1000" b="1" dirty="0">
              <a:solidFill>
                <a:srgbClr val="FF0000"/>
              </a:solidFill>
            </a:endParaRPr>
          </a:p>
        </p:txBody>
      </p:sp>
    </p:spTree>
    <p:extLst>
      <p:ext uri="{BB962C8B-B14F-4D97-AF65-F5344CB8AC3E}">
        <p14:creationId xmlns:p14="http://schemas.microsoft.com/office/powerpoint/2010/main" val="413722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up)">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up)">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2" grpId="0"/>
      <p:bldP spid="54" grpId="0"/>
      <p:bldP spid="33" grpId="0"/>
      <p:bldP spid="36" grpId="0" animBg="1"/>
      <p:bldP spid="42"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00400"/>
            <a:ext cx="38862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762000"/>
            <a:ext cx="438943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Box 8"/>
          <p:cNvSpPr txBox="1">
            <a:spLocks noChangeArrowheads="1"/>
          </p:cNvSpPr>
          <p:nvPr/>
        </p:nvSpPr>
        <p:spPr bwMode="auto">
          <a:xfrm>
            <a:off x="228600" y="6400800"/>
            <a:ext cx="1775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IPCC</a:t>
            </a:r>
            <a:r>
              <a:rPr lang="en-US" dirty="0">
                <a:latin typeface="Calibri" pitchFamily="34" charset="0"/>
              </a:rPr>
              <a:t> 2011 report</a:t>
            </a:r>
          </a:p>
        </p:txBody>
      </p:sp>
      <p:grpSp>
        <p:nvGrpSpPr>
          <p:cNvPr id="2" name="Group 8"/>
          <p:cNvGrpSpPr>
            <a:grpSpLocks/>
          </p:cNvGrpSpPr>
          <p:nvPr/>
        </p:nvGrpSpPr>
        <p:grpSpPr bwMode="auto">
          <a:xfrm>
            <a:off x="4191000" y="4038600"/>
            <a:ext cx="4586288" cy="2571750"/>
            <a:chOff x="4191000" y="4038600"/>
            <a:chExt cx="4586288" cy="2571750"/>
          </a:xfrm>
        </p:grpSpPr>
        <p:pic>
          <p:nvPicPr>
            <p:cNvPr id="133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4038600"/>
              <a:ext cx="3290888"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12"/>
            <p:cNvSpPr/>
            <p:nvPr/>
          </p:nvSpPr>
          <p:spPr>
            <a:xfrm>
              <a:off x="4191000" y="4717250"/>
              <a:ext cx="2308935" cy="331930"/>
            </a:xfrm>
            <a:custGeom>
              <a:avLst/>
              <a:gdLst>
                <a:gd name="connsiteX0" fmla="*/ 0 w 2043629"/>
                <a:gd name="connsiteY0" fmla="*/ 391100 h 523302"/>
                <a:gd name="connsiteX1" fmla="*/ 1162280 w 2043629"/>
                <a:gd name="connsiteY1" fmla="*/ 22034 h 523302"/>
                <a:gd name="connsiteX2" fmla="*/ 2043629 w 2043629"/>
                <a:gd name="connsiteY2" fmla="*/ 523302 h 523302"/>
              </a:gdLst>
              <a:ahLst/>
              <a:cxnLst>
                <a:cxn ang="0">
                  <a:pos x="connsiteX0" y="connsiteY0"/>
                </a:cxn>
                <a:cxn ang="0">
                  <a:pos x="connsiteX1" y="connsiteY1"/>
                </a:cxn>
                <a:cxn ang="0">
                  <a:pos x="connsiteX2" y="connsiteY2"/>
                </a:cxn>
              </a:cxnLst>
              <a:rect l="l" t="t" r="r" b="b"/>
              <a:pathLst>
                <a:path w="2043629" h="523302">
                  <a:moveTo>
                    <a:pt x="0" y="391100"/>
                  </a:moveTo>
                  <a:cubicBezTo>
                    <a:pt x="410837" y="195550"/>
                    <a:pt x="821675" y="0"/>
                    <a:pt x="1162280" y="22034"/>
                  </a:cubicBezTo>
                  <a:cubicBezTo>
                    <a:pt x="1502885" y="44068"/>
                    <a:pt x="1773257" y="283685"/>
                    <a:pt x="2043629" y="523302"/>
                  </a:cubicBezTo>
                </a:path>
              </a:pathLst>
            </a:custGeom>
            <a:no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grpSp>
        <p:nvGrpSpPr>
          <p:cNvPr id="12301" name="Group 13"/>
          <p:cNvGrpSpPr>
            <a:grpSpLocks/>
          </p:cNvGrpSpPr>
          <p:nvPr/>
        </p:nvGrpSpPr>
        <p:grpSpPr bwMode="auto">
          <a:xfrm>
            <a:off x="1524000" y="2667000"/>
            <a:ext cx="2895600" cy="1600200"/>
            <a:chOff x="960" y="1680"/>
            <a:chExt cx="1824" cy="1008"/>
          </a:xfrm>
        </p:grpSpPr>
        <p:sp>
          <p:nvSpPr>
            <p:cNvPr id="13320" name="Line 11"/>
            <p:cNvSpPr>
              <a:spLocks noChangeShapeType="1"/>
            </p:cNvSpPr>
            <p:nvPr/>
          </p:nvSpPr>
          <p:spPr bwMode="auto">
            <a:xfrm flipH="1">
              <a:off x="960" y="1680"/>
              <a:ext cx="1152" cy="100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3321" name="Line 12"/>
            <p:cNvSpPr>
              <a:spLocks noChangeShapeType="1"/>
            </p:cNvSpPr>
            <p:nvPr/>
          </p:nvSpPr>
          <p:spPr bwMode="auto">
            <a:xfrm flipH="1">
              <a:off x="2640" y="1680"/>
              <a:ext cx="144" cy="57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sp>
        <p:nvSpPr>
          <p:cNvPr id="12" name="TextBox 11"/>
          <p:cNvSpPr txBox="1"/>
          <p:nvPr/>
        </p:nvSpPr>
        <p:spPr>
          <a:xfrm>
            <a:off x="-20474" y="238527"/>
            <a:ext cx="9164474" cy="369332"/>
          </a:xfrm>
          <a:prstGeom prst="rect">
            <a:avLst/>
          </a:prstGeom>
          <a:solidFill>
            <a:schemeClr val="bg1">
              <a:lumMod val="75000"/>
            </a:schemeClr>
          </a:solidFill>
          <a:ln>
            <a:solidFill>
              <a:schemeClr val="bg1">
                <a:lumMod val="75000"/>
              </a:schemeClr>
            </a:solidFill>
          </a:ln>
        </p:spPr>
        <p:txBody>
          <a:bodyPr wrap="square">
            <a:spAutoFit/>
          </a:bodyPr>
          <a:lstStyle/>
          <a:p>
            <a:pPr algn="ctr" fontAlgn="auto">
              <a:spcBef>
                <a:spcPts val="0"/>
              </a:spcBef>
              <a:spcAft>
                <a:spcPts val="0"/>
              </a:spcAft>
              <a:defRPr/>
            </a:pPr>
            <a:r>
              <a:rPr lang="en-US" b="0" dirty="0">
                <a:latin typeface="+mn-lt"/>
                <a:cs typeface="+mn-cs"/>
              </a:rPr>
              <a:t>Can we make a connection with humans?</a:t>
            </a:r>
          </a:p>
        </p:txBody>
      </p:sp>
    </p:spTree>
    <p:extLst>
      <p:ext uri="{BB962C8B-B14F-4D97-AF65-F5344CB8AC3E}">
        <p14:creationId xmlns:p14="http://schemas.microsoft.com/office/powerpoint/2010/main" val="2093089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2301"/>
                                        </p:tgtEl>
                                        <p:attrNameLst>
                                          <p:attrName>style.visibility</p:attrName>
                                        </p:attrNameLst>
                                      </p:cBhvr>
                                      <p:to>
                                        <p:strVal val="visible"/>
                                      </p:to>
                                    </p:set>
                                    <p:animEffect transition="in" filter="wipe(up)">
                                      <p:cBhvr>
                                        <p:cTn id="7" dur="500"/>
                                        <p:tgtEl>
                                          <p:spTgt spid="12301"/>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wipe(up)">
                                      <p:cBhvr>
                                        <p:cTn id="11" dur="500"/>
                                        <p:tgtEl>
                                          <p:spTgt spid="40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57200"/>
            <a:ext cx="9144000" cy="346075"/>
          </a:xfrm>
          <a:prstGeom prst="rect">
            <a:avLst/>
          </a:prstGeom>
          <a:solidFill>
            <a:schemeClr val="bg1">
              <a:lumMod val="75000"/>
            </a:schemeClr>
          </a:solidFill>
          <a:ln>
            <a:solidFill>
              <a:schemeClr val="bg1">
                <a:lumMod val="75000"/>
              </a:schemeClr>
            </a:solidFill>
          </a:ln>
        </p:spPr>
        <p:txBody>
          <a:bodyPr>
            <a:spAutoFit/>
          </a:bodyPr>
          <a:lstStyle/>
          <a:p>
            <a:pPr algn="ctr" fontAlgn="auto">
              <a:spcBef>
                <a:spcPts val="0"/>
              </a:spcBef>
              <a:spcAft>
                <a:spcPts val="0"/>
              </a:spcAft>
              <a:defRPr/>
            </a:pPr>
            <a:r>
              <a:rPr lang="en-US" sz="1600" dirty="0">
                <a:latin typeface="Calibri" pitchFamily="34" charset="0"/>
                <a:cs typeface="+mn-cs"/>
              </a:rPr>
              <a:t>…models confirm the role of anthropogenic forces on climate warming…</a:t>
            </a:r>
          </a:p>
        </p:txBody>
      </p:sp>
    </p:spTree>
    <p:extLst>
      <p:ext uri="{BB962C8B-B14F-4D97-AF65-F5344CB8AC3E}">
        <p14:creationId xmlns:p14="http://schemas.microsoft.com/office/powerpoint/2010/main" val="3173471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64474" cy="369332"/>
          </a:xfrm>
          <a:prstGeom prst="rect">
            <a:avLst/>
          </a:prstGeom>
          <a:solidFill>
            <a:schemeClr val="bg1">
              <a:lumMod val="75000"/>
            </a:schemeClr>
          </a:solidFill>
          <a:ln>
            <a:solidFill>
              <a:schemeClr val="bg1">
                <a:lumMod val="75000"/>
              </a:schemeClr>
            </a:solidFill>
          </a:ln>
        </p:spPr>
        <p:txBody>
          <a:bodyPr wrap="square">
            <a:spAutoFit/>
          </a:bodyPr>
          <a:lstStyle/>
          <a:p>
            <a:pPr algn="ctr" fontAlgn="auto">
              <a:spcBef>
                <a:spcPts val="0"/>
              </a:spcBef>
              <a:spcAft>
                <a:spcPts val="0"/>
              </a:spcAft>
              <a:defRPr/>
            </a:pPr>
            <a:r>
              <a:rPr lang="en-US" b="0" dirty="0">
                <a:latin typeface="+mn-lt"/>
                <a:cs typeface="+mn-cs"/>
              </a:rPr>
              <a:t>So what if it is truly getting warmer?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90" y="491425"/>
            <a:ext cx="7484845" cy="612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8"/>
          <p:cNvSpPr txBox="1">
            <a:spLocks noChangeArrowheads="1"/>
          </p:cNvSpPr>
          <p:nvPr/>
        </p:nvSpPr>
        <p:spPr bwMode="auto">
          <a:xfrm>
            <a:off x="-6827" y="6488668"/>
            <a:ext cx="1775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IPCC</a:t>
            </a:r>
            <a:r>
              <a:rPr lang="en-US" dirty="0">
                <a:latin typeface="Calibri" pitchFamily="34" charset="0"/>
              </a:rPr>
              <a:t> 2011 report</a:t>
            </a:r>
          </a:p>
        </p:txBody>
      </p:sp>
    </p:spTree>
    <p:extLst>
      <p:ext uri="{BB962C8B-B14F-4D97-AF65-F5344CB8AC3E}">
        <p14:creationId xmlns:p14="http://schemas.microsoft.com/office/powerpoint/2010/main" val="1638207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949</TotalTime>
  <Words>1661</Words>
  <Application>Microsoft Office PowerPoint</Application>
  <PresentationFormat>On-screen Show (4:3)</PresentationFormat>
  <Paragraphs>290</Paragraphs>
  <Slides>18</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Aharoni</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Dalhousie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Camilo Mora</dc:creator>
  <cp:lastModifiedBy>Camilo</cp:lastModifiedBy>
  <cp:revision>127</cp:revision>
  <dcterms:created xsi:type="dcterms:W3CDTF">2010-01-31T20:06:04Z</dcterms:created>
  <dcterms:modified xsi:type="dcterms:W3CDTF">2022-01-23T02:39:35Z</dcterms:modified>
</cp:coreProperties>
</file>